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4" r:id="rId3"/>
    <p:sldId id="265" r:id="rId4"/>
    <p:sldId id="274" r:id="rId5"/>
    <p:sldId id="266" r:id="rId6"/>
    <p:sldId id="258" r:id="rId7"/>
    <p:sldId id="257" r:id="rId8"/>
    <p:sldId id="259" r:id="rId9"/>
    <p:sldId id="260" r:id="rId10"/>
    <p:sldId id="261" r:id="rId11"/>
    <p:sldId id="262" r:id="rId12"/>
    <p:sldId id="273" r:id="rId13"/>
    <p:sldId id="263" r:id="rId14"/>
    <p:sldId id="267" r:id="rId15"/>
    <p:sldId id="268" r:id="rId16"/>
    <p:sldId id="269" r:id="rId17"/>
    <p:sldId id="272" r:id="rId18"/>
    <p:sldId id="270" r:id="rId19"/>
    <p:sldId id="271"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varScale="1">
        <p:scale>
          <a:sx n="114" d="100"/>
          <a:sy n="114" d="100"/>
        </p:scale>
        <p:origin x="51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3_2#1">
  <dgm:title val=""/>
  <dgm:desc val=""/>
  <dgm:catLst>
    <dgm:cat type="accent3" pri="11200"/>
  </dgm:catLst>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23DD4C0-EB1B-45DC-9FBD-BB32FB736455}" type="doc">
      <dgm:prSet loTypeId="urn:microsoft.com/office/officeart/2005/8/layout/process1" loCatId="process" qsTypeId="urn:microsoft.com/office/officeart/2005/8/quickstyle/simple1#1" qsCatId="simple" csTypeId="urn:microsoft.com/office/officeart/2005/8/colors/accent3_2#1" csCatId="accent3" phldr="1"/>
      <dgm:spPr/>
    </dgm:pt>
    <dgm:pt modelId="{F6BC3483-A264-4078-A758-2A45C8331FF1}">
      <dgm:prSet phldrT="[文本]"/>
      <dgm:spPr/>
      <dgm:t>
        <a:bodyPr/>
        <a:lstStyle/>
        <a:p>
          <a:r>
            <a:rPr lang="zh-CN" altLang="en-US" dirty="0"/>
            <a:t>信息录入</a:t>
          </a:r>
        </a:p>
      </dgm:t>
    </dgm:pt>
    <dgm:pt modelId="{6C9207C4-9AF3-4EF3-AA78-55DEAD5C5776}" type="parTrans" cxnId="{195AE765-72B4-4964-9209-ABD144C1FED4}">
      <dgm:prSet/>
      <dgm:spPr/>
      <dgm:t>
        <a:bodyPr/>
        <a:lstStyle/>
        <a:p>
          <a:endParaRPr lang="zh-CN" altLang="en-US"/>
        </a:p>
      </dgm:t>
    </dgm:pt>
    <dgm:pt modelId="{89E7072C-12AB-4EF4-A524-B462D9EBF60A}" type="sibTrans" cxnId="{195AE765-72B4-4964-9209-ABD144C1FED4}">
      <dgm:prSet/>
      <dgm:spPr/>
      <dgm:t>
        <a:bodyPr/>
        <a:lstStyle/>
        <a:p>
          <a:endParaRPr lang="zh-CN" altLang="en-US"/>
        </a:p>
      </dgm:t>
    </dgm:pt>
    <dgm:pt modelId="{BD06705F-5F50-4388-9FB6-4A684F9C9548}">
      <dgm:prSet phldrT="[文本]"/>
      <dgm:spPr/>
      <dgm:t>
        <a:bodyPr/>
        <a:lstStyle/>
        <a:p>
          <a:r>
            <a:rPr lang="zh-CN" altLang="en-US" dirty="0"/>
            <a:t>分期分级辅助</a:t>
          </a:r>
        </a:p>
      </dgm:t>
    </dgm:pt>
    <dgm:pt modelId="{591035C4-5C44-4D9F-AD0C-A1FC8A505019}" type="parTrans" cxnId="{B4EF5535-DFCF-4DA9-AC9B-F9EB06BA07CC}">
      <dgm:prSet/>
      <dgm:spPr/>
      <dgm:t>
        <a:bodyPr/>
        <a:lstStyle/>
        <a:p>
          <a:endParaRPr lang="zh-CN" altLang="en-US"/>
        </a:p>
      </dgm:t>
    </dgm:pt>
    <dgm:pt modelId="{8CEBE921-204D-4248-BC5C-F21AA65B7F7C}" type="sibTrans" cxnId="{B4EF5535-DFCF-4DA9-AC9B-F9EB06BA07CC}">
      <dgm:prSet/>
      <dgm:spPr/>
      <dgm:t>
        <a:bodyPr/>
        <a:lstStyle/>
        <a:p>
          <a:endParaRPr lang="zh-CN" altLang="en-US"/>
        </a:p>
      </dgm:t>
    </dgm:pt>
    <dgm:pt modelId="{D966E066-CD09-4FFA-BCE0-CE358491F55E}">
      <dgm:prSet phldrT="[文本]"/>
      <dgm:spPr/>
      <dgm:t>
        <a:bodyPr/>
        <a:lstStyle/>
        <a:p>
          <a:r>
            <a:rPr lang="zh-CN" altLang="en-US" dirty="0"/>
            <a:t>信息储存与整理</a:t>
          </a:r>
        </a:p>
      </dgm:t>
    </dgm:pt>
    <dgm:pt modelId="{FEF0A579-3BC0-476C-82F6-02BEF28EB9BF}" type="parTrans" cxnId="{E7720D81-3A7F-4242-977A-4BC9204E6151}">
      <dgm:prSet/>
      <dgm:spPr/>
      <dgm:t>
        <a:bodyPr/>
        <a:lstStyle/>
        <a:p>
          <a:endParaRPr lang="zh-CN" altLang="en-US"/>
        </a:p>
      </dgm:t>
    </dgm:pt>
    <dgm:pt modelId="{7019F4F9-52FA-4EA0-9348-B45B55B455B6}" type="sibTrans" cxnId="{E7720D81-3A7F-4242-977A-4BC9204E6151}">
      <dgm:prSet/>
      <dgm:spPr/>
      <dgm:t>
        <a:bodyPr/>
        <a:lstStyle/>
        <a:p>
          <a:endParaRPr lang="zh-CN" altLang="en-US"/>
        </a:p>
      </dgm:t>
    </dgm:pt>
    <dgm:pt modelId="{7985DDA8-9BA6-2F41-8843-B1F3C9A7ADE7}" type="pres">
      <dgm:prSet presAssocID="{B23DD4C0-EB1B-45DC-9FBD-BB32FB736455}" presName="Name0" presStyleCnt="0">
        <dgm:presLayoutVars>
          <dgm:dir/>
          <dgm:resizeHandles val="exact"/>
        </dgm:presLayoutVars>
      </dgm:prSet>
      <dgm:spPr/>
    </dgm:pt>
    <dgm:pt modelId="{3B3F8D7C-76D3-F945-8D11-F788157FA5A9}" type="pres">
      <dgm:prSet presAssocID="{F6BC3483-A264-4078-A758-2A45C8331FF1}" presName="node" presStyleLbl="node1" presStyleIdx="0" presStyleCnt="3">
        <dgm:presLayoutVars>
          <dgm:bulletEnabled val="1"/>
        </dgm:presLayoutVars>
      </dgm:prSet>
      <dgm:spPr/>
    </dgm:pt>
    <dgm:pt modelId="{C16F8D79-F493-B74E-A72F-5DFDF5F07789}" type="pres">
      <dgm:prSet presAssocID="{89E7072C-12AB-4EF4-A524-B462D9EBF60A}" presName="sibTrans" presStyleLbl="sibTrans2D1" presStyleIdx="0" presStyleCnt="2"/>
      <dgm:spPr/>
    </dgm:pt>
    <dgm:pt modelId="{0D2F9A0A-8339-4B48-8303-81506A810759}" type="pres">
      <dgm:prSet presAssocID="{89E7072C-12AB-4EF4-A524-B462D9EBF60A}" presName="connectorText" presStyleLbl="sibTrans2D1" presStyleIdx="0" presStyleCnt="2"/>
      <dgm:spPr/>
    </dgm:pt>
    <dgm:pt modelId="{847FA680-7388-A745-BC61-108E84D47369}" type="pres">
      <dgm:prSet presAssocID="{BD06705F-5F50-4388-9FB6-4A684F9C9548}" presName="node" presStyleLbl="node1" presStyleIdx="1" presStyleCnt="3">
        <dgm:presLayoutVars>
          <dgm:bulletEnabled val="1"/>
        </dgm:presLayoutVars>
      </dgm:prSet>
      <dgm:spPr/>
    </dgm:pt>
    <dgm:pt modelId="{9557472E-B3C7-ED4C-8149-98FC60336DC3}" type="pres">
      <dgm:prSet presAssocID="{8CEBE921-204D-4248-BC5C-F21AA65B7F7C}" presName="sibTrans" presStyleLbl="sibTrans2D1" presStyleIdx="1" presStyleCnt="2"/>
      <dgm:spPr/>
    </dgm:pt>
    <dgm:pt modelId="{8FA6C173-A977-1145-AA73-357BB6D995F7}" type="pres">
      <dgm:prSet presAssocID="{8CEBE921-204D-4248-BC5C-F21AA65B7F7C}" presName="connectorText" presStyleLbl="sibTrans2D1" presStyleIdx="1" presStyleCnt="2"/>
      <dgm:spPr/>
    </dgm:pt>
    <dgm:pt modelId="{DAD6AF37-3E00-F543-8229-8C5811FE1038}" type="pres">
      <dgm:prSet presAssocID="{D966E066-CD09-4FFA-BCE0-CE358491F55E}" presName="node" presStyleLbl="node1" presStyleIdx="2" presStyleCnt="3">
        <dgm:presLayoutVars>
          <dgm:bulletEnabled val="1"/>
        </dgm:presLayoutVars>
      </dgm:prSet>
      <dgm:spPr/>
    </dgm:pt>
  </dgm:ptLst>
  <dgm:cxnLst>
    <dgm:cxn modelId="{5E0F8F07-F040-A54A-AAB6-496147F7BCB7}" type="presOf" srcId="{D966E066-CD09-4FFA-BCE0-CE358491F55E}" destId="{DAD6AF37-3E00-F543-8229-8C5811FE1038}" srcOrd="0" destOrd="0" presId="urn:microsoft.com/office/officeart/2005/8/layout/process1"/>
    <dgm:cxn modelId="{B4EF5535-DFCF-4DA9-AC9B-F9EB06BA07CC}" srcId="{B23DD4C0-EB1B-45DC-9FBD-BB32FB736455}" destId="{BD06705F-5F50-4388-9FB6-4A684F9C9548}" srcOrd="1" destOrd="0" parTransId="{591035C4-5C44-4D9F-AD0C-A1FC8A505019}" sibTransId="{8CEBE921-204D-4248-BC5C-F21AA65B7F7C}"/>
    <dgm:cxn modelId="{32ECF64B-C4E2-FB42-8AC9-BFA656A4DFDC}" type="presOf" srcId="{89E7072C-12AB-4EF4-A524-B462D9EBF60A}" destId="{0D2F9A0A-8339-4B48-8303-81506A810759}" srcOrd="1" destOrd="0" presId="urn:microsoft.com/office/officeart/2005/8/layout/process1"/>
    <dgm:cxn modelId="{A4571559-5B85-6E4C-B156-065B3672C2CF}" type="presOf" srcId="{89E7072C-12AB-4EF4-A524-B462D9EBF60A}" destId="{C16F8D79-F493-B74E-A72F-5DFDF5F07789}" srcOrd="0" destOrd="0" presId="urn:microsoft.com/office/officeart/2005/8/layout/process1"/>
    <dgm:cxn modelId="{B7AED259-8DFC-5347-ADF1-D5BDA84F360E}" type="presOf" srcId="{B23DD4C0-EB1B-45DC-9FBD-BB32FB736455}" destId="{7985DDA8-9BA6-2F41-8843-B1F3C9A7ADE7}" srcOrd="0" destOrd="0" presId="urn:microsoft.com/office/officeart/2005/8/layout/process1"/>
    <dgm:cxn modelId="{195AE765-72B4-4964-9209-ABD144C1FED4}" srcId="{B23DD4C0-EB1B-45DC-9FBD-BB32FB736455}" destId="{F6BC3483-A264-4078-A758-2A45C8331FF1}" srcOrd="0" destOrd="0" parTransId="{6C9207C4-9AF3-4EF3-AA78-55DEAD5C5776}" sibTransId="{89E7072C-12AB-4EF4-A524-B462D9EBF60A}"/>
    <dgm:cxn modelId="{B1D43371-3226-CA4B-A6FA-B0E0B82BD68F}" type="presOf" srcId="{8CEBE921-204D-4248-BC5C-F21AA65B7F7C}" destId="{9557472E-B3C7-ED4C-8149-98FC60336DC3}" srcOrd="0" destOrd="0" presId="urn:microsoft.com/office/officeart/2005/8/layout/process1"/>
    <dgm:cxn modelId="{E7720D81-3A7F-4242-977A-4BC9204E6151}" srcId="{B23DD4C0-EB1B-45DC-9FBD-BB32FB736455}" destId="{D966E066-CD09-4FFA-BCE0-CE358491F55E}" srcOrd="2" destOrd="0" parTransId="{FEF0A579-3BC0-476C-82F6-02BEF28EB9BF}" sibTransId="{7019F4F9-52FA-4EA0-9348-B45B55B455B6}"/>
    <dgm:cxn modelId="{4F274BAA-D089-E44D-8B40-636DD473A3D9}" type="presOf" srcId="{BD06705F-5F50-4388-9FB6-4A684F9C9548}" destId="{847FA680-7388-A745-BC61-108E84D47369}" srcOrd="0" destOrd="0" presId="urn:microsoft.com/office/officeart/2005/8/layout/process1"/>
    <dgm:cxn modelId="{A67044BE-70FD-F54E-B261-78129E1FEEDC}" type="presOf" srcId="{F6BC3483-A264-4078-A758-2A45C8331FF1}" destId="{3B3F8D7C-76D3-F945-8D11-F788157FA5A9}" srcOrd="0" destOrd="0" presId="urn:microsoft.com/office/officeart/2005/8/layout/process1"/>
    <dgm:cxn modelId="{BA7C8CE6-9CCE-7746-BE9B-0D4262EEF7A8}" type="presOf" srcId="{8CEBE921-204D-4248-BC5C-F21AA65B7F7C}" destId="{8FA6C173-A977-1145-AA73-357BB6D995F7}" srcOrd="1" destOrd="0" presId="urn:microsoft.com/office/officeart/2005/8/layout/process1"/>
    <dgm:cxn modelId="{28905362-C43B-314E-92C7-CF994E477A52}" type="presParOf" srcId="{7985DDA8-9BA6-2F41-8843-B1F3C9A7ADE7}" destId="{3B3F8D7C-76D3-F945-8D11-F788157FA5A9}" srcOrd="0" destOrd="0" presId="urn:microsoft.com/office/officeart/2005/8/layout/process1"/>
    <dgm:cxn modelId="{BF97BA0E-CA76-9D45-ACD1-923676566DAA}" type="presParOf" srcId="{7985DDA8-9BA6-2F41-8843-B1F3C9A7ADE7}" destId="{C16F8D79-F493-B74E-A72F-5DFDF5F07789}" srcOrd="1" destOrd="0" presId="urn:microsoft.com/office/officeart/2005/8/layout/process1"/>
    <dgm:cxn modelId="{129EB2DC-10B7-B143-97A8-DC3130E257E2}" type="presParOf" srcId="{C16F8D79-F493-B74E-A72F-5DFDF5F07789}" destId="{0D2F9A0A-8339-4B48-8303-81506A810759}" srcOrd="0" destOrd="0" presId="urn:microsoft.com/office/officeart/2005/8/layout/process1"/>
    <dgm:cxn modelId="{CE8BF3D6-B383-E443-A2D7-2DCFF993076A}" type="presParOf" srcId="{7985DDA8-9BA6-2F41-8843-B1F3C9A7ADE7}" destId="{847FA680-7388-A745-BC61-108E84D47369}" srcOrd="2" destOrd="0" presId="urn:microsoft.com/office/officeart/2005/8/layout/process1"/>
    <dgm:cxn modelId="{14F21CB6-4E23-2C41-A865-B0F383DB03FB}" type="presParOf" srcId="{7985DDA8-9BA6-2F41-8843-B1F3C9A7ADE7}" destId="{9557472E-B3C7-ED4C-8149-98FC60336DC3}" srcOrd="3" destOrd="0" presId="urn:microsoft.com/office/officeart/2005/8/layout/process1"/>
    <dgm:cxn modelId="{D0369028-B698-5849-9084-3DC96807ED7D}" type="presParOf" srcId="{9557472E-B3C7-ED4C-8149-98FC60336DC3}" destId="{8FA6C173-A977-1145-AA73-357BB6D995F7}" srcOrd="0" destOrd="0" presId="urn:microsoft.com/office/officeart/2005/8/layout/process1"/>
    <dgm:cxn modelId="{8526D59B-9933-CC45-9CBA-B563221086E7}" type="presParOf" srcId="{7985DDA8-9BA6-2F41-8843-B1F3C9A7ADE7}" destId="{DAD6AF37-3E00-F543-8229-8C5811FE1038}"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3F8D7C-76D3-F945-8D11-F788157FA5A9}">
      <dsp:nvSpPr>
        <dsp:cNvPr id="0" name=""/>
        <dsp:cNvSpPr/>
      </dsp:nvSpPr>
      <dsp:spPr bwMode="white">
        <a:xfrm>
          <a:off x="9242" y="1347552"/>
          <a:ext cx="2762398" cy="165743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zh-CN" altLang="en-US" sz="3900" kern="1200" dirty="0"/>
            <a:t>信息录入</a:t>
          </a:r>
        </a:p>
      </dsp:txBody>
      <dsp:txXfrm>
        <a:off x="57787" y="1396097"/>
        <a:ext cx="2665308" cy="1560349"/>
      </dsp:txXfrm>
    </dsp:sp>
    <dsp:sp modelId="{C16F8D79-F493-B74E-A72F-5DFDF5F07789}">
      <dsp:nvSpPr>
        <dsp:cNvPr id="0" name=""/>
        <dsp:cNvSpPr/>
      </dsp:nvSpPr>
      <dsp:spPr bwMode="white">
        <a:xfrm>
          <a:off x="3047880" y="1833734"/>
          <a:ext cx="585628" cy="685074"/>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11250">
            <a:lnSpc>
              <a:spcPct val="90000"/>
            </a:lnSpc>
            <a:spcBef>
              <a:spcPct val="0"/>
            </a:spcBef>
            <a:spcAft>
              <a:spcPct val="35000"/>
            </a:spcAft>
            <a:buNone/>
          </a:pPr>
          <a:endParaRPr lang="zh-CN" altLang="en-US" sz="2500" kern="1200"/>
        </a:p>
      </dsp:txBody>
      <dsp:txXfrm>
        <a:off x="3047880" y="1970749"/>
        <a:ext cx="409940" cy="411044"/>
      </dsp:txXfrm>
    </dsp:sp>
    <dsp:sp modelId="{847FA680-7388-A745-BC61-108E84D47369}">
      <dsp:nvSpPr>
        <dsp:cNvPr id="0" name=""/>
        <dsp:cNvSpPr/>
      </dsp:nvSpPr>
      <dsp:spPr bwMode="white">
        <a:xfrm>
          <a:off x="3876600" y="1347552"/>
          <a:ext cx="2762398" cy="165743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zh-CN" altLang="en-US" sz="3900" kern="1200" dirty="0"/>
            <a:t>分期分级辅助</a:t>
          </a:r>
        </a:p>
      </dsp:txBody>
      <dsp:txXfrm>
        <a:off x="3925145" y="1396097"/>
        <a:ext cx="2665308" cy="1560349"/>
      </dsp:txXfrm>
    </dsp:sp>
    <dsp:sp modelId="{9557472E-B3C7-ED4C-8149-98FC60336DC3}">
      <dsp:nvSpPr>
        <dsp:cNvPr id="0" name=""/>
        <dsp:cNvSpPr/>
      </dsp:nvSpPr>
      <dsp:spPr bwMode="white">
        <a:xfrm>
          <a:off x="6915239" y="1833734"/>
          <a:ext cx="585628" cy="685074"/>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11250">
            <a:lnSpc>
              <a:spcPct val="90000"/>
            </a:lnSpc>
            <a:spcBef>
              <a:spcPct val="0"/>
            </a:spcBef>
            <a:spcAft>
              <a:spcPct val="35000"/>
            </a:spcAft>
            <a:buNone/>
          </a:pPr>
          <a:endParaRPr lang="zh-CN" altLang="en-US" sz="2500" kern="1200"/>
        </a:p>
      </dsp:txBody>
      <dsp:txXfrm>
        <a:off x="6915239" y="1970749"/>
        <a:ext cx="409940" cy="411044"/>
      </dsp:txXfrm>
    </dsp:sp>
    <dsp:sp modelId="{DAD6AF37-3E00-F543-8229-8C5811FE1038}">
      <dsp:nvSpPr>
        <dsp:cNvPr id="0" name=""/>
        <dsp:cNvSpPr/>
      </dsp:nvSpPr>
      <dsp:spPr bwMode="white">
        <a:xfrm>
          <a:off x="7743958" y="1347552"/>
          <a:ext cx="2762398" cy="165743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zh-CN" altLang="en-US" sz="3900" kern="1200" dirty="0"/>
            <a:t>信息储存与整理</a:t>
          </a:r>
        </a:p>
      </dsp:txBody>
      <dsp:txXfrm>
        <a:off x="7792503" y="1396097"/>
        <a:ext cx="2665308" cy="156034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370FBD9-6193-4B87-81E9-06F284042E42}" type="datetimeFigureOut">
              <a:rPr lang="zh-CN" altLang="en-US" smtClean="0"/>
              <a:t>2023/2/27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5C8A71-D47C-4938-B508-D6E465A7E0B1}"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370FBD9-6193-4B87-81E9-06F284042E42}" type="datetimeFigureOut">
              <a:rPr lang="zh-CN" altLang="en-US" smtClean="0"/>
              <a:t>2023/2/27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5C8A71-D47C-4938-B508-D6E465A7E0B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370FBD9-6193-4B87-81E9-06F284042E42}" type="datetimeFigureOut">
              <a:rPr lang="zh-CN" altLang="en-US" smtClean="0"/>
              <a:t>2023/2/27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5C8A71-D47C-4938-B508-D6E465A7E0B1}"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370FBD9-6193-4B87-81E9-06F284042E42}" type="datetimeFigureOut">
              <a:rPr lang="zh-CN" altLang="en-US" smtClean="0"/>
              <a:t>2023/2/27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5C8A71-D47C-4938-B508-D6E465A7E0B1}"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370FBD9-6193-4B87-81E9-06F284042E42}" type="datetimeFigureOut">
              <a:rPr lang="zh-CN" altLang="en-US" smtClean="0"/>
              <a:t>2023/2/27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5C8A71-D47C-4938-B508-D6E465A7E0B1}"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9370FBD9-6193-4B87-81E9-06F284042E42}" type="datetimeFigureOut">
              <a:rPr lang="zh-CN" altLang="en-US" smtClean="0"/>
              <a:t>2023/2/27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95C8A71-D47C-4938-B508-D6E465A7E0B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9370FBD9-6193-4B87-81E9-06F284042E42}" type="datetimeFigureOut">
              <a:rPr lang="zh-CN" altLang="en-US" smtClean="0"/>
              <a:t>2023/2/27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95C8A71-D47C-4938-B508-D6E465A7E0B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370FBD9-6193-4B87-81E9-06F284042E42}" type="datetimeFigureOut">
              <a:rPr lang="zh-CN" altLang="en-US" smtClean="0"/>
              <a:t>2023/2/27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95C8A71-D47C-4938-B508-D6E465A7E0B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370FBD9-6193-4B87-81E9-06F284042E42}" type="datetimeFigureOut">
              <a:rPr lang="zh-CN" altLang="en-US" smtClean="0"/>
              <a:t>2023/2/27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95C8A71-D47C-4938-B508-D6E465A7E0B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370FBD9-6193-4B87-81E9-06F284042E42}" type="datetimeFigureOut">
              <a:rPr lang="zh-CN" altLang="en-US" smtClean="0"/>
              <a:t>2023/2/27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95C8A71-D47C-4938-B508-D6E465A7E0B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370FBD9-6193-4B87-81E9-06F284042E42}" type="datetimeFigureOut">
              <a:rPr lang="zh-CN" altLang="en-US" smtClean="0"/>
              <a:t>2023/2/27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95C8A71-D47C-4938-B508-D6E465A7E0B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70FBD9-6193-4B87-81E9-06F284042E42}" type="datetimeFigureOut">
              <a:rPr lang="zh-CN" altLang="en-US" smtClean="0"/>
              <a:t>2023/2/27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5C8A71-D47C-4938-B508-D6E465A7E0B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CN" altLang="en-US" dirty="0">
                <a:latin typeface="方正兰亭黑简体" panose="02000500000000000000" pitchFamily="2" charset="-122"/>
                <a:ea typeface="方正兰亭黑简体" panose="02000500000000000000" pitchFamily="2" charset="-122"/>
              </a:rPr>
              <a:t>应用于简化牙周炎分期分级和牙周病例管理的</a:t>
            </a:r>
            <a:r>
              <a:rPr lang="en-US" altLang="zh-CN" dirty="0">
                <a:latin typeface="方正兰亭黑简体" panose="02000500000000000000" pitchFamily="2" charset="-122"/>
                <a:ea typeface="方正兰亭黑简体" panose="02000500000000000000" pitchFamily="2" charset="-122"/>
              </a:rPr>
              <a:t>web</a:t>
            </a:r>
            <a:r>
              <a:rPr lang="zh-CN" altLang="en-US" dirty="0">
                <a:latin typeface="方正兰亭黑简体" panose="02000500000000000000" pitchFamily="2" charset="-122"/>
                <a:ea typeface="方正兰亭黑简体" panose="02000500000000000000" pitchFamily="2" charset="-122"/>
              </a:rPr>
              <a:t>应用程序</a:t>
            </a:r>
          </a:p>
        </p:txBody>
      </p:sp>
      <p:sp>
        <p:nvSpPr>
          <p:cNvPr id="3" name="副标题 2"/>
          <p:cNvSpPr>
            <a:spLocks noGrp="1"/>
          </p:cNvSpPr>
          <p:nvPr>
            <p:ph type="subTitle" idx="1"/>
          </p:nvPr>
        </p:nvSpPr>
        <p:spPr/>
        <p:txBody>
          <a:bodyPr/>
          <a:lstStyle/>
          <a:p>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35005" y="142043"/>
            <a:ext cx="4900639" cy="6703905"/>
          </a:xfrm>
        </p:spPr>
      </p:pic>
      <p:pic>
        <p:nvPicPr>
          <p:cNvPr id="5122" name="Picture 2"/>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5132374" y="1047565"/>
            <a:ext cx="6221426" cy="506149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35005" y="142043"/>
            <a:ext cx="4900639" cy="6703905"/>
          </a:xfrm>
        </p:spPr>
      </p:pic>
      <p:pic>
        <p:nvPicPr>
          <p:cNvPr id="7170" name="Picture 2"/>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5335644" y="64385"/>
            <a:ext cx="4608875" cy="6859220"/>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牙周病病历书写、检查大全|关注牙周|陕西嘉友科贸有限公司"/>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20370" y="220801"/>
            <a:ext cx="2360425" cy="1896770"/>
          </a:xfrm>
          <a:prstGeom prst="rect">
            <a:avLst/>
          </a:prstGeom>
          <a:noFill/>
          <a:extLst>
            <a:ext uri="{909E8E84-426E-40DD-AFC4-6F175D3DCCD1}">
              <a14:hiddenFill xmlns:a14="http://schemas.microsoft.com/office/drawing/2010/main">
                <a:solidFill>
                  <a:srgbClr val="FFFFFF"/>
                </a:solidFill>
              </a14:hiddenFill>
            </a:ext>
          </a:extLst>
        </p:spPr>
      </p:pic>
      <p:sp>
        <p:nvSpPr>
          <p:cNvPr id="3" name="标题 1"/>
          <p:cNvSpPr>
            <a:spLocks noGrp="1"/>
          </p:cNvSpPr>
          <p:nvPr>
            <p:ph type="title"/>
          </p:nvPr>
        </p:nvSpPr>
        <p:spPr>
          <a:xfrm>
            <a:off x="9157962" y="3195024"/>
            <a:ext cx="3309391" cy="1325563"/>
          </a:xfrm>
        </p:spPr>
        <p:txBody>
          <a:bodyPr>
            <a:normAutofit/>
          </a:bodyPr>
          <a:lstStyle/>
          <a:p>
            <a:r>
              <a:rPr lang="en-US" altLang="zh-CN" sz="2000" dirty="0">
                <a:solidFill>
                  <a:srgbClr val="FF0000"/>
                </a:solidFill>
                <a:latin typeface="方正兰亭黑简体" panose="02000500000000000000" pitchFamily="2" charset="-122"/>
                <a:ea typeface="方正兰亭黑简体" panose="02000500000000000000" pitchFamily="2" charset="-122"/>
              </a:rPr>
              <a:t>CAL=PD</a:t>
            </a:r>
            <a:r>
              <a:rPr lang="zh-CN" altLang="en-US" sz="2000" dirty="0">
                <a:solidFill>
                  <a:srgbClr val="FF0000"/>
                </a:solidFill>
                <a:latin typeface="方正兰亭黑简体" panose="02000500000000000000" pitchFamily="2" charset="-122"/>
                <a:ea typeface="方正兰亭黑简体" panose="02000500000000000000" pitchFamily="2" charset="-122"/>
              </a:rPr>
              <a:t> </a:t>
            </a:r>
            <a:r>
              <a:rPr lang="en-US" altLang="zh-CN" sz="2000" dirty="0">
                <a:solidFill>
                  <a:srgbClr val="FF0000"/>
                </a:solidFill>
                <a:latin typeface="方正兰亭黑简体" panose="02000500000000000000" pitchFamily="2" charset="-122"/>
                <a:ea typeface="方正兰亭黑简体" panose="02000500000000000000" pitchFamily="2" charset="-122"/>
              </a:rPr>
              <a:t>- </a:t>
            </a:r>
            <a:r>
              <a:rPr lang="zh-CN" altLang="en-US" sz="2000" dirty="0">
                <a:solidFill>
                  <a:srgbClr val="FF0000"/>
                </a:solidFill>
                <a:latin typeface="方正兰亭黑简体" panose="02000500000000000000" pitchFamily="2" charset="-122"/>
                <a:ea typeface="方正兰亭黑简体" panose="02000500000000000000" pitchFamily="2" charset="-122"/>
              </a:rPr>
              <a:t>龈缘</a:t>
            </a:r>
            <a:r>
              <a:rPr lang="en-US" altLang="zh-CN" sz="2000" dirty="0">
                <a:solidFill>
                  <a:srgbClr val="FF0000"/>
                </a:solidFill>
                <a:latin typeface="方正兰亭黑简体" panose="02000500000000000000" pitchFamily="2" charset="-122"/>
                <a:ea typeface="方正兰亭黑简体" panose="02000500000000000000" pitchFamily="2" charset="-122"/>
              </a:rPr>
              <a:t>-CEJ</a:t>
            </a:r>
            <a:endParaRPr lang="zh-CN" altLang="en-US" sz="2000" dirty="0">
              <a:solidFill>
                <a:srgbClr val="FF0000"/>
              </a:solidFill>
              <a:latin typeface="方正兰亭黑简体" panose="02000500000000000000" pitchFamily="2" charset="-122"/>
              <a:ea typeface="方正兰亭黑简体" panose="02000500000000000000" pitchFamily="2"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p:cNvSpPr>
            <a:spLocks noGrp="1" noRot="1" noChangeAspect="1" noMove="1" noResize="1" noEditPoints="1" noAdjustHandles="1" noChangeArrowheads="1" noChangeShapeType="1" noTextEdit="1"/>
          </p:cNvSpPr>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kumimoji="1" lang="zh-CN" altLang="en-US" sz="3600" kern="1200">
                <a:solidFill>
                  <a:srgbClr val="FFFFFF"/>
                </a:solidFill>
                <a:latin typeface="+mj-lt"/>
                <a:ea typeface="+mj-ea"/>
                <a:cs typeface="+mj-cs"/>
              </a:rPr>
              <a:t>牙周探诊记录表</a:t>
            </a:r>
          </a:p>
        </p:txBody>
      </p:sp>
      <p:pic>
        <p:nvPicPr>
          <p:cNvPr id="5" name="内容占位符 4" descr="文本, 信件&#10;&#10;描述已自动生成"/>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90052" y="-245444"/>
            <a:ext cx="5511665" cy="734888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方正兰亭黑简体" panose="02000500000000000000" pitchFamily="2" charset="-122"/>
                <a:ea typeface="方正兰亭黑简体" panose="02000500000000000000" pitchFamily="2" charset="-122"/>
              </a:rPr>
              <a:t>全景牙片</a:t>
            </a:r>
          </a:p>
        </p:txBody>
      </p:sp>
      <p:pic>
        <p:nvPicPr>
          <p:cNvPr id="8194" name="Picture 2" descr="关于拍牙片，你想知道的都在这里 - 丁香园"/>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44547" y="1825625"/>
            <a:ext cx="8302906" cy="43513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内容占位符 3"/>
          <p:cNvPicPr>
            <a:picLocks noGrp="1" noChangeAspect="1"/>
          </p:cNvPicPr>
          <p:nvPr>
            <p:ph idx="1"/>
          </p:nvPr>
        </p:nvPicPr>
        <p:blipFill>
          <a:blip r:embed="rId2"/>
          <a:stretch>
            <a:fillRect/>
          </a:stretch>
        </p:blipFill>
        <p:spPr>
          <a:xfrm>
            <a:off x="1371600" y="1844675"/>
            <a:ext cx="4699000" cy="4449763"/>
          </a:xfrm>
        </p:spPr>
      </p:pic>
      <p:pic>
        <p:nvPicPr>
          <p:cNvPr id="6" name="图片 5"/>
          <p:cNvPicPr>
            <a:picLocks noChangeAspect="1"/>
          </p:cNvPicPr>
          <p:nvPr/>
        </p:nvPicPr>
        <p:blipFill>
          <a:blip r:embed="rId3"/>
          <a:stretch>
            <a:fillRect/>
          </a:stretch>
        </p:blipFill>
        <p:spPr>
          <a:xfrm>
            <a:off x="6135688" y="1844675"/>
            <a:ext cx="4681538" cy="4449763"/>
          </a:xfrm>
          <a:prstGeom prst="rect">
            <a:avLst/>
          </a:prstGeom>
        </p:spPr>
      </p:pic>
      <p:sp>
        <p:nvSpPr>
          <p:cNvPr id="2" name="标题 1"/>
          <p:cNvSpPr>
            <a:spLocks noGrp="1"/>
          </p:cNvSpPr>
          <p:nvPr>
            <p:ph type="title"/>
          </p:nvPr>
        </p:nvSpPr>
        <p:spPr>
          <a:xfrm>
            <a:off x="838200" y="184805"/>
            <a:ext cx="10515600" cy="1505883"/>
          </a:xfrm>
        </p:spPr>
        <p:txBody>
          <a:bodyPr vert="horz" lIns="91440" tIns="45720" rIns="91440" bIns="45720" rtlCol="0" anchor="ctr">
            <a:normAutofit/>
          </a:bodyPr>
          <a:lstStyle/>
          <a:p>
            <a:r>
              <a:rPr lang="zh-CN" altLang="en-US" sz="5200" kern="1200">
                <a:solidFill>
                  <a:schemeClr val="tx1"/>
                </a:solidFill>
                <a:latin typeface="+mj-lt"/>
                <a:ea typeface="+mj-ea"/>
                <a:cs typeface="+mj-cs"/>
              </a:rPr>
              <a:t>分期分级判断流程</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1"/>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p:cNvSpPr>
            <a:spLocks noGrp="1"/>
          </p:cNvSpPr>
          <p:nvPr>
            <p:ph type="title"/>
          </p:nvPr>
        </p:nvSpPr>
        <p:spPr>
          <a:xfrm>
            <a:off x="838198" y="547815"/>
            <a:ext cx="5167185" cy="1680519"/>
          </a:xfrm>
        </p:spPr>
        <p:txBody>
          <a:bodyPr>
            <a:normAutofit/>
          </a:bodyPr>
          <a:lstStyle/>
          <a:p>
            <a:r>
              <a:rPr lang="zh-CN" altLang="en-US" sz="4000">
                <a:latin typeface="方正兰亭黑简体" panose="02000500000000000000" pitchFamily="2" charset="-122"/>
                <a:ea typeface="方正兰亭黑简体" panose="02000500000000000000" pitchFamily="2" charset="-122"/>
              </a:rPr>
              <a:t>分期分级判断流程</a:t>
            </a:r>
          </a:p>
        </p:txBody>
      </p:sp>
      <p:pic>
        <p:nvPicPr>
          <p:cNvPr id="5" name="图片 4"/>
          <p:cNvPicPr>
            <a:picLocks noChangeAspect="1"/>
          </p:cNvPicPr>
          <p:nvPr/>
        </p:nvPicPr>
        <p:blipFill>
          <a:blip r:embed="rId2"/>
          <a:stretch>
            <a:fillRect/>
          </a:stretch>
        </p:blipFill>
        <p:spPr>
          <a:xfrm>
            <a:off x="674928" y="1819407"/>
            <a:ext cx="4612690" cy="4694853"/>
          </a:xfrm>
          <a:prstGeom prst="rect">
            <a:avLst/>
          </a:prstGeom>
        </p:spPr>
      </p:pic>
      <p:pic>
        <p:nvPicPr>
          <p:cNvPr id="6" name="图片 5"/>
          <p:cNvPicPr>
            <a:picLocks noChangeAspect="1"/>
          </p:cNvPicPr>
          <p:nvPr/>
        </p:nvPicPr>
        <p:blipFill>
          <a:blip r:embed="rId3"/>
          <a:stretch>
            <a:fillRect/>
          </a:stretch>
        </p:blipFill>
        <p:spPr>
          <a:xfrm>
            <a:off x="7123977" y="1025202"/>
            <a:ext cx="4393096" cy="526764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p:cNvSpPr>
            <a:spLocks noGrp="1"/>
          </p:cNvSpPr>
          <p:nvPr>
            <p:ph type="title"/>
          </p:nvPr>
        </p:nvSpPr>
        <p:spPr>
          <a:xfrm>
            <a:off x="838198" y="547815"/>
            <a:ext cx="5167185" cy="1680519"/>
          </a:xfrm>
        </p:spPr>
        <p:txBody>
          <a:bodyPr>
            <a:normAutofit/>
          </a:bodyPr>
          <a:lstStyle/>
          <a:p>
            <a:r>
              <a:rPr lang="zh-CN" altLang="en-US" sz="4000">
                <a:latin typeface="方正兰亭黑简体" panose="02000500000000000000" pitchFamily="2" charset="-122"/>
                <a:ea typeface="方正兰亭黑简体" panose="02000500000000000000" pitchFamily="2" charset="-122"/>
              </a:rPr>
              <a:t>分期分级判断流程</a:t>
            </a:r>
          </a:p>
        </p:txBody>
      </p:sp>
      <p:pic>
        <p:nvPicPr>
          <p:cNvPr id="4" name="内容占位符 3"/>
          <p:cNvPicPr>
            <a:picLocks noChangeAspect="1"/>
          </p:cNvPicPr>
          <p:nvPr/>
        </p:nvPicPr>
        <p:blipFill>
          <a:blip r:embed="rId2"/>
          <a:stretch>
            <a:fillRect/>
          </a:stretch>
        </p:blipFill>
        <p:spPr>
          <a:xfrm>
            <a:off x="1107735" y="1789338"/>
            <a:ext cx="4060613" cy="4834063"/>
          </a:xfrm>
          <a:prstGeom prst="rect">
            <a:avLst/>
          </a:prstGeom>
        </p:spPr>
      </p:pic>
      <p:pic>
        <p:nvPicPr>
          <p:cNvPr id="5" name="图片 4"/>
          <p:cNvPicPr>
            <a:picLocks noChangeAspect="1"/>
          </p:cNvPicPr>
          <p:nvPr/>
        </p:nvPicPr>
        <p:blipFill>
          <a:blip r:embed="rId3"/>
          <a:stretch>
            <a:fillRect/>
          </a:stretch>
        </p:blipFill>
        <p:spPr>
          <a:xfrm>
            <a:off x="6792096" y="715617"/>
            <a:ext cx="5809601" cy="5417453"/>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198" y="547815"/>
            <a:ext cx="5167185" cy="1680519"/>
          </a:xfrm>
        </p:spPr>
        <p:txBody>
          <a:bodyPr>
            <a:normAutofit/>
          </a:bodyPr>
          <a:lstStyle/>
          <a:p>
            <a:r>
              <a:rPr lang="zh-CN" altLang="en-US" sz="4000">
                <a:latin typeface="方正兰亭黑简体" panose="02000500000000000000" pitchFamily="2" charset="-122"/>
                <a:ea typeface="方正兰亭黑简体" panose="02000500000000000000" pitchFamily="2" charset="-122"/>
              </a:rPr>
              <a:t>分期分级判断流程</a:t>
            </a:r>
          </a:p>
        </p:txBody>
      </p:sp>
      <p:pic>
        <p:nvPicPr>
          <p:cNvPr id="3" name="图片 2"/>
          <p:cNvPicPr>
            <a:picLocks noChangeAspect="1"/>
          </p:cNvPicPr>
          <p:nvPr/>
        </p:nvPicPr>
        <p:blipFill>
          <a:blip r:embed="rId2"/>
          <a:stretch>
            <a:fillRect/>
          </a:stretch>
        </p:blipFill>
        <p:spPr>
          <a:xfrm>
            <a:off x="2863769" y="1675236"/>
            <a:ext cx="5422706" cy="5182763"/>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p:cNvSpPr>
            <a:spLocks noGrp="1"/>
          </p:cNvSpPr>
          <p:nvPr>
            <p:ph type="title"/>
          </p:nvPr>
        </p:nvSpPr>
        <p:spPr>
          <a:xfrm>
            <a:off x="9267909" y="2023110"/>
            <a:ext cx="2469624" cy="2846070"/>
          </a:xfrm>
        </p:spPr>
        <p:txBody>
          <a:bodyPr vert="horz" lIns="91440" tIns="45720" rIns="91440" bIns="45720" rtlCol="0" anchor="ctr">
            <a:normAutofit/>
          </a:bodyPr>
          <a:lstStyle/>
          <a:p>
            <a:r>
              <a:rPr lang="zh-CN" altLang="en-US" sz="3700" kern="1200">
                <a:solidFill>
                  <a:schemeClr val="tx1"/>
                </a:solidFill>
                <a:latin typeface="+mj-lt"/>
                <a:ea typeface="+mj-ea"/>
                <a:cs typeface="+mj-cs"/>
              </a:rPr>
              <a:t>类似网站设计</a:t>
            </a:r>
          </a:p>
        </p:txBody>
      </p:sp>
      <p:sp>
        <p:nvSpPr>
          <p:cNvPr id="3" name="内容占位符 2"/>
          <p:cNvSpPr>
            <a:spLocks noGrp="1"/>
          </p:cNvSpPr>
          <p:nvPr>
            <p:ph idx="1"/>
          </p:nvPr>
        </p:nvSpPr>
        <p:spPr>
          <a:xfrm>
            <a:off x="9267908" y="5086350"/>
            <a:ext cx="2446465" cy="1178298"/>
          </a:xfrm>
        </p:spPr>
        <p:txBody>
          <a:bodyPr vert="horz" lIns="91440" tIns="45720" rIns="91440" bIns="45720" rtlCol="0">
            <a:normAutofit/>
          </a:bodyPr>
          <a:lstStyle/>
          <a:p>
            <a:pPr marL="0" indent="0">
              <a:buNone/>
            </a:pPr>
            <a:r>
              <a:rPr lang="en-US" altLang="zh-CN" sz="1600" kern="1200">
                <a:solidFill>
                  <a:schemeClr val="tx1"/>
                </a:solidFill>
                <a:latin typeface="+mn-lt"/>
                <a:ea typeface="+mn-ea"/>
                <a:cs typeface="+mn-cs"/>
              </a:rPr>
              <a:t>https://www.periodontalchart-online.com/uk/</a:t>
            </a:r>
          </a:p>
        </p:txBody>
      </p:sp>
      <p:sp>
        <p:nvSpPr>
          <p:cNvPr id="12" name="Rectangle 11"/>
          <p:cNvSpPr>
            <a:spLocks noGrp="1" noRot="1" noChangeAspect="1" noMove="1" noResize="1" noEditPoints="1" noAdjustHandles="1" noChangeArrowheads="1" noChangeShapeType="1" noTextEdit="1"/>
          </p:cNvSpPr>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a:spLocks noGrp="1" noRot="1" noChangeAspect="1" noMove="1" noResize="1" noEditPoints="1" noAdjustHandles="1" noChangeArrowheads="1" noChangeShapeType="1" noTextEdit="1"/>
          </p:cNvSpPr>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图片 4" descr="表格&#10;&#10;中度可信度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238" y="1201007"/>
            <a:ext cx="7608304" cy="4526941"/>
          </a:xfrm>
          <a:prstGeom prst="rect">
            <a:avLst/>
          </a:prstGeom>
        </p:spPr>
      </p:pic>
      <p:sp>
        <p:nvSpPr>
          <p:cNvPr id="16" name="Rectangle 15"/>
          <p:cNvSpPr>
            <a:spLocks noGrp="1" noRot="1" noChangeAspect="1" noMove="1" noResize="1" noEditPoints="1" noAdjustHandles="1" noChangeArrowheads="1" noChangeShapeType="1" noTextEdit="1"/>
          </p:cNvSpPr>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p:cNvSpPr>
            <a:spLocks noGrp="1"/>
          </p:cNvSpPr>
          <p:nvPr>
            <p:ph type="title"/>
          </p:nvPr>
        </p:nvSpPr>
        <p:spPr>
          <a:xfrm>
            <a:off x="9267909" y="2023110"/>
            <a:ext cx="2469624" cy="2846070"/>
          </a:xfrm>
        </p:spPr>
        <p:txBody>
          <a:bodyPr vert="horz" lIns="91440" tIns="45720" rIns="91440" bIns="45720" rtlCol="0" anchor="ctr">
            <a:normAutofit/>
          </a:bodyPr>
          <a:lstStyle/>
          <a:p>
            <a:r>
              <a:rPr lang="zh-CN" altLang="en-US" sz="3700"/>
              <a:t>类似网站设计</a:t>
            </a:r>
          </a:p>
        </p:txBody>
      </p:sp>
      <p:sp>
        <p:nvSpPr>
          <p:cNvPr id="3" name="内容占位符 2"/>
          <p:cNvSpPr>
            <a:spLocks noGrp="1"/>
          </p:cNvSpPr>
          <p:nvPr>
            <p:ph idx="1"/>
          </p:nvPr>
        </p:nvSpPr>
        <p:spPr>
          <a:xfrm>
            <a:off x="9267908" y="5086350"/>
            <a:ext cx="2446465" cy="1178298"/>
          </a:xfrm>
        </p:spPr>
        <p:txBody>
          <a:bodyPr vert="horz" lIns="91440" tIns="45720" rIns="91440" bIns="45720" rtlCol="0">
            <a:normAutofit/>
          </a:bodyPr>
          <a:lstStyle/>
          <a:p>
            <a:pPr marL="0" indent="0">
              <a:buNone/>
            </a:pPr>
            <a:r>
              <a:rPr lang="en-US" altLang="zh-CN" sz="1600"/>
              <a:t>https://www.perio-tools.com/spt/uk/</a:t>
            </a:r>
          </a:p>
        </p:txBody>
      </p:sp>
      <p:sp>
        <p:nvSpPr>
          <p:cNvPr id="13" name="Rectangle 12"/>
          <p:cNvSpPr>
            <a:spLocks noGrp="1" noRot="1" noChangeAspect="1" noMove="1" noResize="1" noEditPoints="1" noAdjustHandles="1" noChangeArrowheads="1" noChangeShapeType="1" noTextEdit="1"/>
          </p:cNvSpPr>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a:spLocks noGrp="1" noRot="1" noChangeAspect="1" noMove="1" noResize="1" noEditPoints="1" noAdjustHandles="1" noChangeArrowheads="1" noChangeShapeType="1" noTextEdit="1"/>
          </p:cNvSpPr>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图片 5" descr="表格&#10;&#10;描述已自动生成"/>
          <p:cNvPicPr>
            <a:picLocks noChangeAspect="1"/>
          </p:cNvPicPr>
          <p:nvPr/>
        </p:nvPicPr>
        <p:blipFill rotWithShape="1">
          <a:blip r:embed="rId2">
            <a:extLst>
              <a:ext uri="{28A0092B-C50C-407E-A947-70E740481C1C}">
                <a14:useLocalDpi xmlns:a14="http://schemas.microsoft.com/office/drawing/2010/main" val="0"/>
              </a:ext>
            </a:extLst>
          </a:blip>
          <a:srcRect l="4522" r="8622" b="1"/>
          <a:stretch>
            <a:fillRect/>
          </a:stretch>
        </p:blipFill>
        <p:spPr>
          <a:xfrm>
            <a:off x="545238" y="858525"/>
            <a:ext cx="7608304" cy="5211906"/>
          </a:xfrm>
          <a:prstGeom prst="rect">
            <a:avLst/>
          </a:prstGeom>
        </p:spPr>
      </p:pic>
      <p:sp>
        <p:nvSpPr>
          <p:cNvPr id="17" name="Rectangle 16"/>
          <p:cNvSpPr>
            <a:spLocks noGrp="1" noRot="1" noChangeAspect="1" noMove="1" noResize="1" noEditPoints="1" noAdjustHandles="1" noChangeArrowheads="1" noChangeShapeType="1" noTextEdit="1"/>
          </p:cNvSpPr>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方正兰亭黑简体" panose="02000500000000000000" pitchFamily="2" charset="-122"/>
                <a:ea typeface="方正兰亭黑简体" panose="02000500000000000000" pitchFamily="2" charset="-122"/>
              </a:rPr>
              <a:t>项目背景</a:t>
            </a:r>
          </a:p>
        </p:txBody>
      </p:sp>
      <p:sp>
        <p:nvSpPr>
          <p:cNvPr id="3" name="内容占位符 2"/>
          <p:cNvSpPr>
            <a:spLocks noGrp="1"/>
          </p:cNvSpPr>
          <p:nvPr>
            <p:ph idx="1"/>
          </p:nvPr>
        </p:nvSpPr>
        <p:spPr/>
        <p:txBody>
          <a:bodyPr/>
          <a:lstStyle/>
          <a:p>
            <a:r>
              <a:rPr lang="zh-CN" altLang="en-US" dirty="0">
                <a:latin typeface="方正兰亭黑简体" panose="02000500000000000000" pitchFamily="2" charset="-122"/>
                <a:ea typeface="方正兰亭黑简体" panose="02000500000000000000" pitchFamily="2" charset="-122"/>
              </a:rPr>
              <a:t>“</a:t>
            </a:r>
            <a:r>
              <a:rPr lang="en-US" altLang="zh-CN" dirty="0">
                <a:latin typeface="方正兰亭黑简体" panose="02000500000000000000" pitchFamily="2" charset="-122"/>
                <a:ea typeface="方正兰亭黑简体" panose="02000500000000000000" pitchFamily="2" charset="-122"/>
              </a:rPr>
              <a:t>2018</a:t>
            </a:r>
            <a:r>
              <a:rPr lang="zh-CN" altLang="en-US" dirty="0">
                <a:latin typeface="方正兰亭黑简体" panose="02000500000000000000" pitchFamily="2" charset="-122"/>
                <a:ea typeface="方正兰亭黑简体" panose="02000500000000000000" pitchFamily="2" charset="-122"/>
              </a:rPr>
              <a:t>年版牙周病和种植体周病国际新分类”通过一系列详细的标准对患者病情进行分期分级，进一步提高了临床医生对患者的个性化诊疗水平和全方位的病历管理水平。</a:t>
            </a:r>
            <a:endParaRPr lang="en-US" altLang="zh-CN" dirty="0">
              <a:latin typeface="方正兰亭黑简体" panose="02000500000000000000" pitchFamily="2" charset="-122"/>
              <a:ea typeface="方正兰亭黑简体" panose="02000500000000000000" pitchFamily="2" charset="-122"/>
            </a:endParaRPr>
          </a:p>
          <a:p>
            <a:r>
              <a:rPr lang="zh-CN" altLang="en-US" b="0" i="0" dirty="0">
                <a:solidFill>
                  <a:srgbClr val="191919"/>
                </a:solidFill>
                <a:effectLst/>
                <a:latin typeface="方正兰亭黑简体" panose="02000500000000000000" pitchFamily="2" charset="-122"/>
                <a:ea typeface="方正兰亭黑简体" panose="02000500000000000000" pitchFamily="2" charset="-122"/>
              </a:rPr>
              <a:t>根据牙周组织破坏、丧失和牙槽骨的吸收状况等，来定义牙周炎的各个期</a:t>
            </a:r>
            <a:r>
              <a:rPr lang="en-US" altLang="zh-CN" b="0" i="0" dirty="0">
                <a:solidFill>
                  <a:srgbClr val="191919"/>
                </a:solidFill>
                <a:effectLst/>
                <a:latin typeface="方正兰亭黑简体" panose="02000500000000000000" pitchFamily="2" charset="-122"/>
                <a:ea typeface="方正兰亭黑简体" panose="02000500000000000000" pitchFamily="2" charset="-122"/>
              </a:rPr>
              <a:t>(stage)</a:t>
            </a:r>
            <a:r>
              <a:rPr lang="zh-CN" altLang="en-US" b="0" i="0" dirty="0">
                <a:solidFill>
                  <a:srgbClr val="191919"/>
                </a:solidFill>
                <a:effectLst/>
                <a:latin typeface="方正兰亭黑简体" panose="02000500000000000000" pitchFamily="2" charset="-122"/>
                <a:ea typeface="方正兰亭黑简体" panose="02000500000000000000" pitchFamily="2" charset="-122"/>
              </a:rPr>
              <a:t>，共分为</a:t>
            </a:r>
            <a:r>
              <a:rPr lang="en-US" altLang="zh-CN" b="0" i="0" dirty="0">
                <a:solidFill>
                  <a:srgbClr val="FF0000"/>
                </a:solidFill>
                <a:effectLst/>
                <a:latin typeface="方正兰亭黑简体" panose="02000500000000000000" pitchFamily="2" charset="-122"/>
                <a:ea typeface="方正兰亭黑简体" panose="02000500000000000000" pitchFamily="2" charset="-122"/>
              </a:rPr>
              <a:t>4</a:t>
            </a:r>
            <a:r>
              <a:rPr lang="zh-CN" altLang="en-US" b="0" i="0" dirty="0">
                <a:solidFill>
                  <a:srgbClr val="FF0000"/>
                </a:solidFill>
                <a:effectLst/>
                <a:latin typeface="方正兰亭黑简体" panose="02000500000000000000" pitchFamily="2" charset="-122"/>
                <a:ea typeface="方正兰亭黑简体" panose="02000500000000000000" pitchFamily="2" charset="-122"/>
              </a:rPr>
              <a:t>期（</a:t>
            </a:r>
            <a:r>
              <a:rPr lang="en-US" altLang="zh-CN" b="0" i="0" dirty="0">
                <a:solidFill>
                  <a:srgbClr val="FF0000"/>
                </a:solidFill>
                <a:effectLst/>
                <a:latin typeface="方正兰亭黑简体" panose="02000500000000000000" pitchFamily="2" charset="-122"/>
                <a:ea typeface="方正兰亭黑简体" panose="02000500000000000000" pitchFamily="2" charset="-122"/>
              </a:rPr>
              <a:t>I</a:t>
            </a:r>
            <a:r>
              <a:rPr lang="zh-CN" altLang="en-US" b="0" i="0" dirty="0">
                <a:solidFill>
                  <a:srgbClr val="FF0000"/>
                </a:solidFill>
                <a:effectLst/>
                <a:latin typeface="方正兰亭黑简体" panose="02000500000000000000" pitchFamily="2" charset="-122"/>
                <a:ea typeface="方正兰亭黑简体" panose="02000500000000000000" pitchFamily="2" charset="-122"/>
              </a:rPr>
              <a:t>、</a:t>
            </a:r>
            <a:r>
              <a:rPr lang="en-US" altLang="zh-CN" b="0" i="0" dirty="0">
                <a:solidFill>
                  <a:srgbClr val="FF0000"/>
                </a:solidFill>
                <a:effectLst/>
                <a:latin typeface="方正兰亭黑简体" panose="02000500000000000000" pitchFamily="2" charset="-122"/>
                <a:ea typeface="方正兰亭黑简体" panose="02000500000000000000" pitchFamily="2" charset="-122"/>
              </a:rPr>
              <a:t>II</a:t>
            </a:r>
            <a:r>
              <a:rPr lang="zh-CN" altLang="en-US" b="0" i="0" dirty="0">
                <a:solidFill>
                  <a:srgbClr val="FF0000"/>
                </a:solidFill>
                <a:effectLst/>
                <a:latin typeface="方正兰亭黑简体" panose="02000500000000000000" pitchFamily="2" charset="-122"/>
                <a:ea typeface="方正兰亭黑简体" panose="02000500000000000000" pitchFamily="2" charset="-122"/>
              </a:rPr>
              <a:t>、</a:t>
            </a:r>
            <a:r>
              <a:rPr lang="en-US" altLang="zh-CN" b="0" i="0" dirty="0">
                <a:solidFill>
                  <a:srgbClr val="FF0000"/>
                </a:solidFill>
                <a:effectLst/>
                <a:latin typeface="方正兰亭黑简体" panose="02000500000000000000" pitchFamily="2" charset="-122"/>
                <a:ea typeface="方正兰亭黑简体" panose="02000500000000000000" pitchFamily="2" charset="-122"/>
              </a:rPr>
              <a:t>III</a:t>
            </a:r>
            <a:r>
              <a:rPr lang="zh-CN" altLang="en-US" b="0" i="0" dirty="0">
                <a:solidFill>
                  <a:srgbClr val="FF0000"/>
                </a:solidFill>
                <a:effectLst/>
                <a:latin typeface="方正兰亭黑简体" panose="02000500000000000000" pitchFamily="2" charset="-122"/>
                <a:ea typeface="方正兰亭黑简体" panose="02000500000000000000" pitchFamily="2" charset="-122"/>
              </a:rPr>
              <a:t>、</a:t>
            </a:r>
            <a:r>
              <a:rPr lang="en-US" altLang="zh-CN" b="0" i="0" dirty="0">
                <a:solidFill>
                  <a:srgbClr val="FF0000"/>
                </a:solidFill>
                <a:effectLst/>
                <a:latin typeface="方正兰亭黑简体" panose="02000500000000000000" pitchFamily="2" charset="-122"/>
                <a:ea typeface="方正兰亭黑简体" panose="02000500000000000000" pitchFamily="2" charset="-122"/>
              </a:rPr>
              <a:t>IV</a:t>
            </a:r>
            <a:r>
              <a:rPr lang="zh-CN" altLang="en-US" b="0" i="0" dirty="0">
                <a:solidFill>
                  <a:srgbClr val="FF0000"/>
                </a:solidFill>
                <a:effectLst/>
                <a:latin typeface="方正兰亭黑简体" panose="02000500000000000000" pitchFamily="2" charset="-122"/>
                <a:ea typeface="方正兰亭黑简体" panose="02000500000000000000" pitchFamily="2" charset="-122"/>
              </a:rPr>
              <a:t>）</a:t>
            </a:r>
            <a:r>
              <a:rPr lang="zh-CN" altLang="en-US" b="0" i="0" dirty="0">
                <a:solidFill>
                  <a:srgbClr val="191919"/>
                </a:solidFill>
                <a:effectLst/>
                <a:latin typeface="方正兰亭黑简体" panose="02000500000000000000" pitchFamily="2" charset="-122"/>
                <a:ea typeface="方正兰亭黑简体" panose="02000500000000000000" pitchFamily="2" charset="-122"/>
              </a:rPr>
              <a:t>。</a:t>
            </a:r>
            <a:r>
              <a:rPr lang="en-US" altLang="zh-CN" b="0" i="0" dirty="0">
                <a:solidFill>
                  <a:srgbClr val="191919"/>
                </a:solidFill>
                <a:effectLst/>
                <a:latin typeface="方正兰亭黑简体" panose="02000500000000000000" pitchFamily="2" charset="-122"/>
                <a:ea typeface="方正兰亭黑简体" panose="02000500000000000000" pitchFamily="2" charset="-122"/>
              </a:rPr>
              <a:t>Grade</a:t>
            </a:r>
            <a:r>
              <a:rPr lang="zh-CN" altLang="en-US" b="0" i="0" dirty="0">
                <a:solidFill>
                  <a:srgbClr val="191919"/>
                </a:solidFill>
                <a:effectLst/>
                <a:latin typeface="方正兰亭黑简体" panose="02000500000000000000" pitchFamily="2" charset="-122"/>
                <a:ea typeface="方正兰亭黑简体" panose="02000500000000000000" pitchFamily="2" charset="-122"/>
              </a:rPr>
              <a:t>就是分级，主要是根据疾病进展的情况，并结合全身因素，分为</a:t>
            </a:r>
            <a:r>
              <a:rPr lang="en-US" altLang="zh-CN" b="0" i="0" dirty="0">
                <a:solidFill>
                  <a:srgbClr val="FF0000"/>
                </a:solidFill>
                <a:effectLst/>
                <a:latin typeface="方正兰亭黑简体" panose="02000500000000000000" pitchFamily="2" charset="-122"/>
                <a:ea typeface="方正兰亭黑简体" panose="02000500000000000000" pitchFamily="2" charset="-122"/>
              </a:rPr>
              <a:t>A</a:t>
            </a:r>
            <a:r>
              <a:rPr lang="zh-CN" altLang="en-US" b="0" i="0" dirty="0">
                <a:solidFill>
                  <a:srgbClr val="FF0000"/>
                </a:solidFill>
                <a:effectLst/>
                <a:latin typeface="方正兰亭黑简体" panose="02000500000000000000" pitchFamily="2" charset="-122"/>
                <a:ea typeface="方正兰亭黑简体" panose="02000500000000000000" pitchFamily="2" charset="-122"/>
              </a:rPr>
              <a:t>、</a:t>
            </a:r>
            <a:r>
              <a:rPr lang="en-US" altLang="zh-CN" b="0" i="0" dirty="0">
                <a:solidFill>
                  <a:srgbClr val="FF0000"/>
                </a:solidFill>
                <a:effectLst/>
                <a:latin typeface="方正兰亭黑简体" panose="02000500000000000000" pitchFamily="2" charset="-122"/>
                <a:ea typeface="方正兰亭黑简体" panose="02000500000000000000" pitchFamily="2" charset="-122"/>
              </a:rPr>
              <a:t>B</a:t>
            </a:r>
            <a:r>
              <a:rPr lang="zh-CN" altLang="en-US" b="0" i="0" dirty="0">
                <a:solidFill>
                  <a:srgbClr val="FF0000"/>
                </a:solidFill>
                <a:effectLst/>
                <a:latin typeface="方正兰亭黑简体" panose="02000500000000000000" pitchFamily="2" charset="-122"/>
                <a:ea typeface="方正兰亭黑简体" panose="02000500000000000000" pitchFamily="2" charset="-122"/>
              </a:rPr>
              <a:t>、</a:t>
            </a:r>
            <a:r>
              <a:rPr lang="en-US" altLang="zh-CN" b="0" i="0" dirty="0">
                <a:solidFill>
                  <a:srgbClr val="FF0000"/>
                </a:solidFill>
                <a:effectLst/>
                <a:latin typeface="方正兰亭黑简体" panose="02000500000000000000" pitchFamily="2" charset="-122"/>
                <a:ea typeface="方正兰亭黑简体" panose="02000500000000000000" pitchFamily="2" charset="-122"/>
              </a:rPr>
              <a:t>C</a:t>
            </a:r>
            <a:r>
              <a:rPr lang="zh-CN" altLang="en-US" b="0" i="0" dirty="0">
                <a:solidFill>
                  <a:srgbClr val="FF0000"/>
                </a:solidFill>
                <a:effectLst/>
                <a:latin typeface="方正兰亭黑简体" panose="02000500000000000000" pitchFamily="2" charset="-122"/>
                <a:ea typeface="方正兰亭黑简体" panose="02000500000000000000" pitchFamily="2" charset="-122"/>
              </a:rPr>
              <a:t>级</a:t>
            </a:r>
            <a:r>
              <a:rPr lang="zh-CN" altLang="en-US" b="0" i="0" dirty="0">
                <a:solidFill>
                  <a:srgbClr val="191919"/>
                </a:solidFill>
                <a:effectLst/>
                <a:latin typeface="方正兰亭黑简体" panose="02000500000000000000" pitchFamily="2" charset="-122"/>
                <a:ea typeface="方正兰亭黑简体" panose="02000500000000000000" pitchFamily="2" charset="-122"/>
              </a:rPr>
              <a:t>。</a:t>
            </a:r>
            <a:endParaRPr lang="en-US" altLang="zh-CN" b="0" i="0" dirty="0">
              <a:solidFill>
                <a:srgbClr val="191919"/>
              </a:solidFill>
              <a:effectLst/>
              <a:latin typeface="方正兰亭黑简体" panose="02000500000000000000" pitchFamily="2" charset="-122"/>
              <a:ea typeface="方正兰亭黑简体" panose="02000500000000000000" pitchFamily="2" charset="-122"/>
            </a:endParaRPr>
          </a:p>
          <a:p>
            <a:r>
              <a:rPr lang="zh-CN" altLang="en-US" dirty="0">
                <a:solidFill>
                  <a:srgbClr val="191919"/>
                </a:solidFill>
                <a:latin typeface="方正兰亭黑简体" panose="02000500000000000000" pitchFamily="2" charset="-122"/>
                <a:ea typeface="方正兰亭黑简体" panose="02000500000000000000" pitchFamily="2" charset="-122"/>
              </a:rPr>
              <a:t>然而，鉴于分类方法多样，判断标准及逻辑复杂，临床医生在工作中需要精确判断患者的分期、分级需要大量时间，大大加重了临床医生的工作负担，也为推广</a:t>
            </a:r>
            <a:r>
              <a:rPr lang="en-US" altLang="zh-CN" dirty="0">
                <a:solidFill>
                  <a:srgbClr val="191919"/>
                </a:solidFill>
                <a:latin typeface="方正兰亭黑简体" panose="02000500000000000000" pitchFamily="2" charset="-122"/>
                <a:ea typeface="方正兰亭黑简体" panose="02000500000000000000" pitchFamily="2" charset="-122"/>
              </a:rPr>
              <a:t>2018</a:t>
            </a:r>
            <a:r>
              <a:rPr lang="zh-CN" altLang="en-US" dirty="0">
                <a:solidFill>
                  <a:srgbClr val="191919"/>
                </a:solidFill>
                <a:latin typeface="方正兰亭黑简体" panose="02000500000000000000" pitchFamily="2" charset="-122"/>
                <a:ea typeface="方正兰亭黑简体" panose="02000500000000000000" pitchFamily="2" charset="-122"/>
              </a:rPr>
              <a:t>年新分类法造成了困难。</a:t>
            </a:r>
            <a:endParaRPr lang="zh-CN" altLang="en-US" b="1" dirty="0">
              <a:latin typeface="方正兰亭黑简体" panose="02000500000000000000" pitchFamily="2" charset="-122"/>
              <a:ea typeface="方正兰亭黑简体" panose="02000500000000000000" pitchFamily="2"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方正兰亭黑简体" panose="02000500000000000000" pitchFamily="2" charset="-122"/>
                <a:ea typeface="方正兰亭黑简体" panose="02000500000000000000" pitchFamily="2" charset="-122"/>
              </a:rPr>
              <a:t>项目背景</a:t>
            </a:r>
          </a:p>
        </p:txBody>
      </p:sp>
      <p:sp>
        <p:nvSpPr>
          <p:cNvPr id="3" name="内容占位符 2"/>
          <p:cNvSpPr>
            <a:spLocks noGrp="1"/>
          </p:cNvSpPr>
          <p:nvPr>
            <p:ph idx="1"/>
          </p:nvPr>
        </p:nvSpPr>
        <p:spPr/>
        <p:txBody>
          <a:bodyPr>
            <a:normAutofit lnSpcReduction="10000"/>
          </a:bodyPr>
          <a:lstStyle/>
          <a:p>
            <a:r>
              <a:rPr lang="zh-CN" altLang="en-US" dirty="0">
                <a:latin typeface="方正兰亭黑简体" panose="02000500000000000000" pitchFamily="2" charset="-122"/>
                <a:ea typeface="方正兰亭黑简体" panose="02000500000000000000" pitchFamily="2" charset="-122"/>
              </a:rPr>
              <a:t>目前临床上主要是靠手写牙周探诊记录表，以及拍摄全景牙片记录患者牙周健康情况。</a:t>
            </a:r>
            <a:endParaRPr lang="en-US" altLang="zh-CN" dirty="0">
              <a:latin typeface="方正兰亭黑简体" panose="02000500000000000000" pitchFamily="2" charset="-122"/>
              <a:ea typeface="方正兰亭黑简体" panose="02000500000000000000" pitchFamily="2" charset="-122"/>
            </a:endParaRPr>
          </a:p>
          <a:p>
            <a:r>
              <a:rPr lang="en-US" altLang="zh-CN" i="1" dirty="0" err="1">
                <a:latin typeface="方正兰亭黑简体" panose="02000500000000000000" pitchFamily="2" charset="-122"/>
                <a:ea typeface="方正兰亭黑简体" panose="02000500000000000000" pitchFamily="2" charset="-122"/>
              </a:rPr>
              <a:t>perio</a:t>
            </a:r>
            <a:r>
              <a:rPr lang="en-US" altLang="zh-CN" i="1" dirty="0">
                <a:latin typeface="方正兰亭黑简体" panose="02000500000000000000" pitchFamily="2" charset="-122"/>
                <a:ea typeface="方正兰亭黑简体" panose="02000500000000000000" pitchFamily="2" charset="-122"/>
              </a:rPr>
              <a:t>-tools</a:t>
            </a:r>
            <a:r>
              <a:rPr lang="zh-CN" altLang="en-US" dirty="0">
                <a:latin typeface="方正兰亭黑简体" panose="02000500000000000000" pitchFamily="2" charset="-122"/>
                <a:ea typeface="方正兰亭黑简体" panose="02000500000000000000" pitchFamily="2" charset="-122"/>
              </a:rPr>
              <a:t>网站可用于记录临床牙周参数，但仅提供了牙周探诊以及常规风险评估工具。</a:t>
            </a:r>
            <a:endParaRPr lang="en-US" altLang="zh-CN" dirty="0">
              <a:latin typeface="方正兰亭黑简体" panose="02000500000000000000" pitchFamily="2" charset="-122"/>
              <a:ea typeface="方正兰亭黑简体" panose="02000500000000000000" pitchFamily="2" charset="-122"/>
            </a:endParaRPr>
          </a:p>
          <a:p>
            <a:r>
              <a:rPr lang="zh-CN" altLang="en-US" dirty="0">
                <a:latin typeface="方正兰亭黑简体" panose="02000500000000000000" pitchFamily="2" charset="-122"/>
                <a:ea typeface="方正兰亭黑简体" panose="02000500000000000000" pitchFamily="2" charset="-122"/>
              </a:rPr>
              <a:t>牙周探针通过多年发展已经实现能与计算机连接并自动记录及评价疾病程度的第三代电子压力探针（</a:t>
            </a:r>
            <a:r>
              <a:rPr lang="en-US" altLang="zh-CN" dirty="0">
                <a:latin typeface="方正兰亭黑简体" panose="02000500000000000000" pitchFamily="2" charset="-122"/>
                <a:ea typeface="方正兰亭黑简体" panose="02000500000000000000" pitchFamily="2" charset="-122"/>
              </a:rPr>
              <a:t>Florida</a:t>
            </a:r>
            <a:r>
              <a:rPr lang="zh-CN" altLang="en-US" dirty="0">
                <a:latin typeface="方正兰亭黑简体" panose="02000500000000000000" pitchFamily="2" charset="-122"/>
                <a:ea typeface="方正兰亭黑简体" panose="02000500000000000000" pitchFamily="2" charset="-122"/>
              </a:rPr>
              <a:t>探针），但其成本极高，目前难以普遍推广，且信息修改与管理不便，临床上大部分医生仍然倾向于使用传统的手写记录方法。</a:t>
            </a:r>
            <a:endParaRPr lang="en-US" altLang="zh-CN" dirty="0">
              <a:latin typeface="方正兰亭黑简体" panose="02000500000000000000" pitchFamily="2" charset="-122"/>
              <a:ea typeface="方正兰亭黑简体" panose="02000500000000000000" pitchFamily="2" charset="-122"/>
            </a:endParaRPr>
          </a:p>
          <a:p>
            <a:r>
              <a:rPr lang="zh-CN" altLang="en-US" dirty="0">
                <a:latin typeface="方正兰亭黑简体" panose="02000500000000000000" pitchFamily="2" charset="-122"/>
                <a:ea typeface="方正兰亭黑简体" panose="02000500000000000000" pitchFamily="2" charset="-122"/>
              </a:rPr>
              <a:t>缺少能简单实现牙周探诊记录表电子化的方法（简便的录入方式），以及能帮助进行牙周炎分期分级，简便管理病例信息的工具。</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9A0219-9F4E-1E80-9A62-4C49A55A8A81}"/>
              </a:ext>
            </a:extLst>
          </p:cNvPr>
          <p:cNvSpPr>
            <a:spLocks noGrp="1"/>
          </p:cNvSpPr>
          <p:nvPr>
            <p:ph type="title"/>
          </p:nvPr>
        </p:nvSpPr>
        <p:spPr/>
        <p:txBody>
          <a:bodyPr/>
          <a:lstStyle/>
          <a:p>
            <a:r>
              <a:rPr kumimoji="1" lang="zh-CN" altLang="en-US" dirty="0"/>
              <a:t>可能会迷惑的部分</a:t>
            </a:r>
          </a:p>
        </p:txBody>
      </p:sp>
      <p:sp>
        <p:nvSpPr>
          <p:cNvPr id="3" name="内容占位符 2">
            <a:extLst>
              <a:ext uri="{FF2B5EF4-FFF2-40B4-BE49-F238E27FC236}">
                <a16:creationId xmlns:a16="http://schemas.microsoft.com/office/drawing/2014/main" id="{DD947DD1-C471-CB7D-CC1B-F56C56C8B366}"/>
              </a:ext>
            </a:extLst>
          </p:cNvPr>
          <p:cNvSpPr>
            <a:spLocks noGrp="1"/>
          </p:cNvSpPr>
          <p:nvPr>
            <p:ph idx="1"/>
          </p:nvPr>
        </p:nvSpPr>
        <p:spPr/>
        <p:txBody>
          <a:bodyPr/>
          <a:lstStyle/>
          <a:p>
            <a:r>
              <a:rPr kumimoji="1" lang="zh-CN" altLang="en-US" dirty="0"/>
              <a:t>牙周病包括</a:t>
            </a:r>
            <a:r>
              <a:rPr kumimoji="1" lang="zh-CN" altLang="en-US" dirty="0">
                <a:solidFill>
                  <a:srgbClr val="FF0000"/>
                </a:solidFill>
              </a:rPr>
              <a:t>牙龈病</a:t>
            </a:r>
            <a:r>
              <a:rPr kumimoji="1" lang="zh-CN" altLang="en-US" dirty="0"/>
              <a:t>与</a:t>
            </a:r>
            <a:r>
              <a:rPr kumimoji="1" lang="zh-CN" altLang="en-US" dirty="0">
                <a:solidFill>
                  <a:srgbClr val="FF0000"/>
                </a:solidFill>
              </a:rPr>
              <a:t>牙周炎</a:t>
            </a:r>
            <a:r>
              <a:rPr kumimoji="1" lang="zh-CN" altLang="en-US" dirty="0"/>
              <a:t>。</a:t>
            </a:r>
            <a:endParaRPr kumimoji="1" lang="en-US" altLang="zh-CN" dirty="0"/>
          </a:p>
          <a:p>
            <a:r>
              <a:rPr kumimoji="1" lang="zh-CN" altLang="en-US" dirty="0">
                <a:solidFill>
                  <a:srgbClr val="FF0000"/>
                </a:solidFill>
              </a:rPr>
              <a:t>牙龈炎属于牙龈病</a:t>
            </a:r>
            <a:r>
              <a:rPr kumimoji="1" lang="zh-CN" altLang="en-US" dirty="0"/>
              <a:t>，但一个疑似牙周炎患者，可能其实是牙龈炎。</a:t>
            </a:r>
            <a:endParaRPr kumimoji="1" lang="en-US" altLang="zh-CN" dirty="0"/>
          </a:p>
          <a:p>
            <a:r>
              <a:rPr kumimoji="1" lang="zh-CN" altLang="en-US" dirty="0"/>
              <a:t>所以要判断他是不是牙龈炎，然后</a:t>
            </a:r>
            <a:r>
              <a:rPr kumimoji="1" lang="zh-CN" altLang="en-US"/>
              <a:t>判断牙周炎分级分期。</a:t>
            </a:r>
            <a:endParaRPr kumimoji="1" lang="en-US" altLang="zh-CN" dirty="0"/>
          </a:p>
        </p:txBody>
      </p:sp>
    </p:spTree>
    <p:extLst>
      <p:ext uri="{BB962C8B-B14F-4D97-AF65-F5344CB8AC3E}">
        <p14:creationId xmlns:p14="http://schemas.microsoft.com/office/powerpoint/2010/main" val="3235382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p:cNvSpPr>
            <a:spLocks noGrp="1"/>
          </p:cNvSpPr>
          <p:nvPr>
            <p:ph type="title"/>
          </p:nvPr>
        </p:nvSpPr>
        <p:spPr>
          <a:xfrm>
            <a:off x="838200" y="557188"/>
            <a:ext cx="10515600" cy="1133499"/>
          </a:xfrm>
        </p:spPr>
        <p:txBody>
          <a:bodyPr>
            <a:normAutofit/>
          </a:bodyPr>
          <a:lstStyle/>
          <a:p>
            <a:pPr algn="ctr"/>
            <a:r>
              <a:rPr lang="zh-CN" altLang="en-US" sz="5200">
                <a:latin typeface="方正兰亭黑简体" panose="02000500000000000000" pitchFamily="2" charset="-122"/>
                <a:ea typeface="方正兰亭黑简体" panose="02000500000000000000" pitchFamily="2" charset="-122"/>
              </a:rPr>
              <a:t>拟实现的技术</a:t>
            </a:r>
          </a:p>
        </p:txBody>
      </p:sp>
      <p:graphicFrame>
        <p:nvGraphicFramePr>
          <p:cNvPr id="4" name="内容占位符 3"/>
          <p:cNvGraphicFramePr>
            <a:graphicFrameLocks noGrp="1"/>
          </p:cNvGraphicFramePr>
          <p:nvPr>
            <p:ph idx="1"/>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方正兰亭黑简体" panose="02000500000000000000" pitchFamily="2" charset="-122"/>
                <a:ea typeface="方正兰亭黑简体" panose="02000500000000000000" pitchFamily="2" charset="-122"/>
              </a:rPr>
              <a:t>牙周组织</a:t>
            </a:r>
          </a:p>
        </p:txBody>
      </p:sp>
      <p:sp>
        <p:nvSpPr>
          <p:cNvPr id="4" name="内容占位符 3"/>
          <p:cNvSpPr>
            <a:spLocks noGrp="1"/>
          </p:cNvSpPr>
          <p:nvPr>
            <p:ph sz="half" idx="2"/>
          </p:nvPr>
        </p:nvSpPr>
        <p:spPr/>
        <p:txBody>
          <a:bodyPr>
            <a:normAutofit fontScale="40000" lnSpcReduction="20000"/>
          </a:bodyPr>
          <a:lstStyle/>
          <a:p>
            <a:pPr algn="l">
              <a:lnSpc>
                <a:spcPct val="120000"/>
              </a:lnSpc>
            </a:pPr>
            <a:r>
              <a:rPr lang="zh-CN" altLang="en-US" sz="4000" b="1" i="0" u="sng" dirty="0">
                <a:solidFill>
                  <a:srgbClr val="333333"/>
                </a:solidFill>
                <a:effectLst/>
                <a:latin typeface="宋体" pitchFamily="2" charset="-122"/>
                <a:ea typeface="宋体" pitchFamily="2" charset="-122"/>
              </a:rPr>
              <a:t>牙周膜</a:t>
            </a:r>
            <a:r>
              <a:rPr lang="zh-CN" altLang="en-US" sz="4000" b="0" i="0" dirty="0">
                <a:solidFill>
                  <a:srgbClr val="333333"/>
                </a:solidFill>
                <a:effectLst/>
                <a:latin typeface="宋体" pitchFamily="2" charset="-122"/>
                <a:ea typeface="宋体" pitchFamily="2" charset="-122"/>
              </a:rPr>
              <a:t>它是一种致密的纤维组织，一端埋入牙骨质，一端连接牙槽骨，实际上是牙齿通过牙周膜被悬吊在牙槽窝中，使牙齿能牢固地固定在颌骨的牙槽窝内，具有一定的弹性，有利于缓冲牙齿承受的咀嚼力。</a:t>
            </a:r>
          </a:p>
          <a:p>
            <a:pPr algn="l">
              <a:lnSpc>
                <a:spcPct val="120000"/>
              </a:lnSpc>
            </a:pPr>
            <a:r>
              <a:rPr lang="zh-CN" altLang="en-US" sz="4000" b="1" i="0" u="sng" dirty="0">
                <a:solidFill>
                  <a:srgbClr val="333333"/>
                </a:solidFill>
                <a:effectLst/>
                <a:latin typeface="宋体" pitchFamily="2" charset="-122"/>
                <a:ea typeface="宋体" pitchFamily="2" charset="-122"/>
              </a:rPr>
              <a:t>牙槽骨</a:t>
            </a:r>
            <a:r>
              <a:rPr lang="zh-CN" altLang="en-US" sz="4000" b="0" i="0" dirty="0">
                <a:solidFill>
                  <a:srgbClr val="333333"/>
                </a:solidFill>
                <a:effectLst/>
                <a:latin typeface="宋体" pitchFamily="2" charset="-122"/>
                <a:ea typeface="宋体" pitchFamily="2" charset="-122"/>
              </a:rPr>
              <a:t>它包围在牙根周围的颌骨的突起部分，形成牙槽窝，牙根直立其中使牙齿和牙槽骨紧紧地连接在一起，不松动，便于咀嚼。</a:t>
            </a:r>
          </a:p>
          <a:p>
            <a:pPr algn="l">
              <a:lnSpc>
                <a:spcPct val="120000"/>
              </a:lnSpc>
            </a:pPr>
            <a:r>
              <a:rPr lang="zh-CN" altLang="en-US" sz="4000" b="1" i="0" u="sng" dirty="0">
                <a:solidFill>
                  <a:srgbClr val="333333"/>
                </a:solidFill>
                <a:effectLst/>
                <a:latin typeface="宋体" pitchFamily="2" charset="-122"/>
                <a:ea typeface="宋体" pitchFamily="2" charset="-122"/>
              </a:rPr>
              <a:t>牙龈</a:t>
            </a:r>
            <a:r>
              <a:rPr lang="zh-CN" altLang="en-US" sz="4000" b="0" i="0" dirty="0">
                <a:solidFill>
                  <a:srgbClr val="333333"/>
                </a:solidFill>
                <a:effectLst/>
                <a:latin typeface="宋体" pitchFamily="2" charset="-122"/>
                <a:ea typeface="宋体" pitchFamily="2" charset="-122"/>
              </a:rPr>
              <a:t>它是覆盖在牙槽骨的表面，包绕着牙颈部，边缘呈弧形，两牙之间的牙龈呈楔形，称为牙龈乳头。正常的牙龈为粉红色，质韧，微有弹性，故能咀嚼压力，耐受食物的摩擦。 牙髓的神经、血管通过根尖孔与牙槽骨和牙周膜的血管、神经相连接。营养物质通过血液供给牙髓，营养牙齿，所以牙齿和牙周组织关系密切。</a:t>
            </a:r>
          </a:p>
          <a:p>
            <a:endParaRPr lang="zh-CN" altLang="en-US" dirty="0"/>
          </a:p>
        </p:txBody>
      </p:sp>
      <p:pic>
        <p:nvPicPr>
          <p:cNvPr id="1026" name="Picture 2"/>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970223" y="1825625"/>
            <a:ext cx="4917554" cy="43513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方正兰亭黑简体" panose="02000500000000000000" pitchFamily="2" charset="-122"/>
                <a:ea typeface="方正兰亭黑简体" panose="02000500000000000000" pitchFamily="2" charset="-122"/>
              </a:rPr>
              <a:t>牙周炎概述</a:t>
            </a:r>
          </a:p>
        </p:txBody>
      </p:sp>
      <p:sp>
        <p:nvSpPr>
          <p:cNvPr id="3" name="内容占位符 2"/>
          <p:cNvSpPr>
            <a:spLocks noGrp="1"/>
          </p:cNvSpPr>
          <p:nvPr>
            <p:ph idx="1"/>
          </p:nvPr>
        </p:nvSpPr>
        <p:spPr/>
        <p:txBody>
          <a:bodyPr>
            <a:normAutofit/>
          </a:bodyPr>
          <a:lstStyle/>
          <a:p>
            <a:r>
              <a:rPr lang="zh-CN" altLang="en-US" b="0" i="0" dirty="0">
                <a:solidFill>
                  <a:srgbClr val="333333"/>
                </a:solidFill>
                <a:effectLst/>
                <a:latin typeface="方正兰亭黑简体" panose="02000500000000000000" pitchFamily="2" charset="-122"/>
                <a:ea typeface="方正兰亭黑简体" panose="02000500000000000000" pitchFamily="2" charset="-122"/>
              </a:rPr>
              <a:t>牙周炎主要是由局部因素引起的牙周支持组织的</a:t>
            </a:r>
            <a:r>
              <a:rPr lang="zh-CN" altLang="en-US" dirty="0">
                <a:solidFill>
                  <a:srgbClr val="333333"/>
                </a:solidFill>
                <a:latin typeface="方正兰亭黑简体" panose="02000500000000000000" pitchFamily="2" charset="-122"/>
                <a:ea typeface="方正兰亭黑简体" panose="02000500000000000000" pitchFamily="2" charset="-122"/>
              </a:rPr>
              <a:t>慢性炎症</a:t>
            </a:r>
            <a:r>
              <a:rPr lang="zh-CN" altLang="en-US" b="0" i="0" dirty="0">
                <a:solidFill>
                  <a:srgbClr val="333333"/>
                </a:solidFill>
                <a:effectLst/>
                <a:latin typeface="方正兰亭黑简体" panose="02000500000000000000" pitchFamily="2" charset="-122"/>
                <a:ea typeface="方正兰亭黑简体" panose="02000500000000000000" pitchFamily="2" charset="-122"/>
              </a:rPr>
              <a:t>。发病年龄以</a:t>
            </a:r>
            <a:r>
              <a:rPr lang="en-US" altLang="zh-CN" b="0" i="0" dirty="0">
                <a:solidFill>
                  <a:srgbClr val="333333"/>
                </a:solidFill>
                <a:effectLst/>
                <a:latin typeface="方正兰亭黑简体" panose="02000500000000000000" pitchFamily="2" charset="-122"/>
                <a:ea typeface="方正兰亭黑简体" panose="02000500000000000000" pitchFamily="2" charset="-122"/>
              </a:rPr>
              <a:t>35</a:t>
            </a:r>
            <a:r>
              <a:rPr lang="zh-CN" altLang="en-US" b="0" i="0" dirty="0">
                <a:solidFill>
                  <a:srgbClr val="333333"/>
                </a:solidFill>
                <a:effectLst/>
                <a:latin typeface="方正兰亭黑简体" panose="02000500000000000000" pitchFamily="2" charset="-122"/>
                <a:ea typeface="方正兰亭黑简体" panose="02000500000000000000" pitchFamily="2" charset="-122"/>
              </a:rPr>
              <a:t>岁以后较为多见。如龈炎未能及时治疗，炎症可由牙龈向深层扩散到牙周膜、牙槽骨和牙骨质而发展为牙周炎。</a:t>
            </a:r>
            <a:endParaRPr lang="en-US" altLang="zh-CN" b="0" i="0" dirty="0">
              <a:solidFill>
                <a:srgbClr val="333333"/>
              </a:solidFill>
              <a:effectLst/>
              <a:latin typeface="方正兰亭黑简体" panose="02000500000000000000" pitchFamily="2" charset="-122"/>
              <a:ea typeface="方正兰亭黑简体" panose="02000500000000000000" pitchFamily="2" charset="-122"/>
            </a:endParaRPr>
          </a:p>
          <a:p>
            <a:pPr algn="l"/>
            <a:r>
              <a:rPr lang="zh-CN" altLang="en-US" sz="2000" b="0" i="0" dirty="0">
                <a:solidFill>
                  <a:srgbClr val="333333"/>
                </a:solidFill>
                <a:effectLst/>
                <a:latin typeface="方正兰亭黑简体" panose="02000500000000000000" pitchFamily="2" charset="-122"/>
                <a:ea typeface="方正兰亭黑简体" panose="02000500000000000000" pitchFamily="2" charset="-122"/>
              </a:rPr>
              <a:t>早期症状不明显，患者常只有继发性牙龈出血或口臭的表现，与龈炎症状相似。检查时可见龈缘、龈乳头和附着龈的肿胀、质松软，呈深红色或暗红色，探诊易出血。随着炎症的进一步扩散，出现下列症状：</a:t>
            </a:r>
          </a:p>
          <a:p>
            <a:pPr algn="l"/>
            <a:r>
              <a:rPr lang="en-US" altLang="zh-CN" sz="2000" b="1" i="0" dirty="0">
                <a:solidFill>
                  <a:srgbClr val="333333"/>
                </a:solidFill>
                <a:effectLst/>
                <a:latin typeface="方正兰亭黑简体" panose="02000500000000000000" pitchFamily="2" charset="-122"/>
                <a:ea typeface="方正兰亭黑简体" panose="02000500000000000000" pitchFamily="2" charset="-122"/>
              </a:rPr>
              <a:t>1.</a:t>
            </a:r>
            <a:r>
              <a:rPr lang="zh-CN" altLang="en-US" sz="2000" b="1" i="0" dirty="0">
                <a:solidFill>
                  <a:srgbClr val="333333"/>
                </a:solidFill>
                <a:effectLst/>
                <a:latin typeface="方正兰亭黑简体" panose="02000500000000000000" pitchFamily="2" charset="-122"/>
                <a:ea typeface="方正兰亭黑简体" panose="02000500000000000000" pitchFamily="2" charset="-122"/>
              </a:rPr>
              <a:t>牙周袋形成：</a:t>
            </a:r>
            <a:r>
              <a:rPr lang="zh-CN" altLang="en-US" sz="2000" b="0" i="0" dirty="0">
                <a:solidFill>
                  <a:srgbClr val="333333"/>
                </a:solidFill>
                <a:effectLst/>
                <a:latin typeface="方正兰亭黑简体" panose="02000500000000000000" pitchFamily="2" charset="-122"/>
                <a:ea typeface="方正兰亭黑简体" panose="02000500000000000000" pitchFamily="2" charset="-122"/>
              </a:rPr>
              <a:t>由于炎症的扩展</a:t>
            </a:r>
            <a:r>
              <a:rPr lang="en-US" altLang="zh-CN" sz="2000" b="0" i="0" dirty="0">
                <a:solidFill>
                  <a:srgbClr val="333333"/>
                </a:solidFill>
                <a:effectLst/>
                <a:latin typeface="方正兰亭黑简体" panose="02000500000000000000" pitchFamily="2" charset="-122"/>
                <a:ea typeface="方正兰亭黑简体" panose="02000500000000000000" pitchFamily="2" charset="-122"/>
              </a:rPr>
              <a:t>,</a:t>
            </a:r>
            <a:r>
              <a:rPr lang="zh-CN" altLang="en-US" sz="2000" b="0" i="0" dirty="0">
                <a:solidFill>
                  <a:srgbClr val="333333"/>
                </a:solidFill>
                <a:effectLst/>
                <a:latin typeface="方正兰亭黑简体" panose="02000500000000000000" pitchFamily="2" charset="-122"/>
                <a:ea typeface="方正兰亭黑简体" panose="02000500000000000000" pitchFamily="2" charset="-122"/>
              </a:rPr>
              <a:t>牙周膜被破坏，牙槽骨逐渐吸收，牙龈与牙根分离，使龈沟加深而形成牙周袋。可用探针测牙周袋深度。</a:t>
            </a:r>
          </a:p>
          <a:p>
            <a:pPr algn="l"/>
            <a:r>
              <a:rPr lang="en-US" altLang="zh-CN" sz="2000" b="1" i="0" dirty="0">
                <a:solidFill>
                  <a:srgbClr val="333333"/>
                </a:solidFill>
                <a:effectLst/>
                <a:latin typeface="方正兰亭黑简体" panose="02000500000000000000" pitchFamily="2" charset="-122"/>
                <a:ea typeface="方正兰亭黑简体" panose="02000500000000000000" pitchFamily="2" charset="-122"/>
              </a:rPr>
              <a:t>2.</a:t>
            </a:r>
            <a:r>
              <a:rPr lang="zh-CN" altLang="en-US" sz="2000" b="1" i="0" dirty="0">
                <a:solidFill>
                  <a:srgbClr val="333333"/>
                </a:solidFill>
                <a:effectLst/>
                <a:latin typeface="方正兰亭黑简体" panose="02000500000000000000" pitchFamily="2" charset="-122"/>
                <a:ea typeface="方正兰亭黑简体" panose="02000500000000000000" pitchFamily="2" charset="-122"/>
              </a:rPr>
              <a:t>牙周溢脓：</a:t>
            </a:r>
            <a:r>
              <a:rPr lang="zh-CN" altLang="en-US" sz="2000" b="0" i="0" dirty="0">
                <a:solidFill>
                  <a:srgbClr val="333333"/>
                </a:solidFill>
                <a:effectLst/>
                <a:latin typeface="方正兰亭黑简体" panose="02000500000000000000" pitchFamily="2" charset="-122"/>
                <a:ea typeface="方正兰亭黑简体" panose="02000500000000000000" pitchFamily="2" charset="-122"/>
              </a:rPr>
              <a:t>牙周袋壁有溃疡及炎症性肉芽组织形成，袋内有脓性分泌物存留，故轻按牙龈，可见溢脓。并常有口臭。</a:t>
            </a:r>
          </a:p>
          <a:p>
            <a:pPr algn="l"/>
            <a:r>
              <a:rPr lang="en-US" altLang="zh-CN" sz="2000" b="1" i="0" dirty="0">
                <a:solidFill>
                  <a:srgbClr val="333333"/>
                </a:solidFill>
                <a:effectLst/>
                <a:latin typeface="方正兰亭黑简体" panose="02000500000000000000" pitchFamily="2" charset="-122"/>
                <a:ea typeface="方正兰亭黑简体" panose="02000500000000000000" pitchFamily="2" charset="-122"/>
              </a:rPr>
              <a:t>3.</a:t>
            </a:r>
            <a:r>
              <a:rPr lang="zh-CN" altLang="en-US" sz="2000" b="1" i="0" dirty="0">
                <a:solidFill>
                  <a:srgbClr val="333333"/>
                </a:solidFill>
                <a:effectLst/>
                <a:latin typeface="方正兰亭黑简体" panose="02000500000000000000" pitchFamily="2" charset="-122"/>
                <a:ea typeface="方正兰亭黑简体" panose="02000500000000000000" pitchFamily="2" charset="-122"/>
              </a:rPr>
              <a:t>牙齿松动：</a:t>
            </a:r>
            <a:r>
              <a:rPr lang="zh-CN" altLang="en-US" sz="2000" b="0" i="0" dirty="0">
                <a:solidFill>
                  <a:srgbClr val="333333"/>
                </a:solidFill>
                <a:effectLst/>
                <a:latin typeface="方正兰亭黑简体" panose="02000500000000000000" pitchFamily="2" charset="-122"/>
                <a:ea typeface="方正兰亭黑简体" panose="02000500000000000000" pitchFamily="2" charset="-122"/>
              </a:rPr>
              <a:t>由于牙周组织被破坏，特别是牙槽骨吸收加重时，支持牙齿力量不足，出现牙齿松动、移位等现象。此时患者常感咬合无力、钝痛，牙龈出血和口臭加重。</a:t>
            </a:r>
          </a:p>
          <a:p>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72200" y="365125"/>
            <a:ext cx="5181600" cy="1325563"/>
          </a:xfrm>
        </p:spPr>
        <p:txBody>
          <a:bodyPr/>
          <a:lstStyle/>
          <a:p>
            <a:r>
              <a:rPr lang="zh-CN" altLang="en-US" dirty="0">
                <a:latin typeface="方正兰亭黑简体" panose="02000500000000000000" pitchFamily="2" charset="-122"/>
                <a:ea typeface="方正兰亭黑简体" panose="02000500000000000000" pitchFamily="2" charset="-122"/>
              </a:rPr>
              <a:t>牙周探诊记录表</a:t>
            </a:r>
          </a:p>
        </p:txBody>
      </p:sp>
      <p:pic>
        <p:nvPicPr>
          <p:cNvPr id="7" name="内容占位符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35005" y="142043"/>
            <a:ext cx="4900639" cy="6703905"/>
          </a:xfrm>
        </p:spPr>
      </p:pic>
      <p:pic>
        <p:nvPicPr>
          <p:cNvPr id="2052" name="Picture 4" descr="口腔解剖图 （值得收藏）"/>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494088" y="1825625"/>
            <a:ext cx="4537823" cy="4351338"/>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10" name="矩形 9"/>
          <p:cNvSpPr/>
          <p:nvPr/>
        </p:nvSpPr>
        <p:spPr>
          <a:xfrm>
            <a:off x="7766045" y="3257111"/>
            <a:ext cx="301841" cy="35510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886245">
            <a:off x="7759083" y="2982897"/>
            <a:ext cx="301841" cy="23969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rot="997856">
            <a:off x="7817613" y="2632649"/>
            <a:ext cx="322994" cy="35890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p:nvPr/>
        </p:nvCxnSpPr>
        <p:spPr>
          <a:xfrm flipH="1">
            <a:off x="7773008" y="3257111"/>
            <a:ext cx="287916" cy="32059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7773008" y="3257111"/>
            <a:ext cx="287916" cy="32059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7773008" y="2942451"/>
            <a:ext cx="208017" cy="31466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766045" y="3030270"/>
            <a:ext cx="320448" cy="12130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endCxn id="11" idx="3"/>
          </p:cNvCxnSpPr>
          <p:nvPr/>
        </p:nvCxnSpPr>
        <p:spPr>
          <a:xfrm>
            <a:off x="7874493" y="2593934"/>
            <a:ext cx="212000" cy="43633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7773008" y="2689934"/>
            <a:ext cx="412204" cy="25251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35005" y="142043"/>
            <a:ext cx="4900639" cy="6703905"/>
          </a:xfrm>
        </p:spPr>
      </p:pic>
      <p:pic>
        <p:nvPicPr>
          <p:cNvPr id="4098" name="Picture 2"/>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5242098" y="1171852"/>
            <a:ext cx="6514927" cy="43348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908</Words>
  <Application>Microsoft Macintosh PowerPoint</Application>
  <PresentationFormat>宽屏</PresentationFormat>
  <Paragraphs>40</Paragraphs>
  <Slides>19</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19</vt:i4>
      </vt:variant>
    </vt:vector>
  </HeadingPairs>
  <TitlesOfParts>
    <vt:vector size="25" baseType="lpstr">
      <vt:lpstr>等线</vt:lpstr>
      <vt:lpstr>等线 Light</vt:lpstr>
      <vt:lpstr>方正兰亭黑简体</vt:lpstr>
      <vt:lpstr>宋体</vt:lpstr>
      <vt:lpstr>Arial</vt:lpstr>
      <vt:lpstr>Office 主题​​</vt:lpstr>
      <vt:lpstr>应用于简化牙周炎分期分级和牙周病例管理的web应用程序</vt:lpstr>
      <vt:lpstr>项目背景</vt:lpstr>
      <vt:lpstr>项目背景</vt:lpstr>
      <vt:lpstr>可能会迷惑的部分</vt:lpstr>
      <vt:lpstr>拟实现的技术</vt:lpstr>
      <vt:lpstr>牙周组织</vt:lpstr>
      <vt:lpstr>牙周炎概述</vt:lpstr>
      <vt:lpstr>牙周探诊记录表</vt:lpstr>
      <vt:lpstr>PowerPoint 演示文稿</vt:lpstr>
      <vt:lpstr>PowerPoint 演示文稿</vt:lpstr>
      <vt:lpstr>CAL=PD - 龈缘-CEJ</vt:lpstr>
      <vt:lpstr>牙周探诊记录表</vt:lpstr>
      <vt:lpstr>全景牙片</vt:lpstr>
      <vt:lpstr>分期分级判断流程</vt:lpstr>
      <vt:lpstr>分期分级判断流程</vt:lpstr>
      <vt:lpstr>分期分级判断流程</vt:lpstr>
      <vt:lpstr>分期分级判断流程</vt:lpstr>
      <vt:lpstr>类似网站设计</vt:lpstr>
      <vt:lpstr>类似网站设计</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应用于简化判断牙周病患者牙周炎分期和分级的应用程序</dc:title>
  <dc:creator>ariazmy@outlook.com</dc:creator>
  <cp:lastModifiedBy> </cp:lastModifiedBy>
  <cp:revision>8</cp:revision>
  <dcterms:created xsi:type="dcterms:W3CDTF">2023-02-27T14:54:43Z</dcterms:created>
  <dcterms:modified xsi:type="dcterms:W3CDTF">2023-02-27T15:30:34Z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AA3728C57CD29E5133C4FC6330C577FD</vt:lpwstr>
  </property>
  <property fmtid="{D5CDD505-2E9C-101B-9397-08002B2CF9AE}" pid="3" name="KSOProductBuildVer">
    <vt:lpwstr>2052-5.1.1.7676</vt:lpwstr>
  </property>
</Properties>
</file>

<file path=docProps/thumbnail.jpeg>
</file>